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0" r:id="rId2"/>
    <p:sldMasterId id="2147483668" r:id="rId3"/>
  </p:sldMasterIdLst>
  <p:notesMasterIdLst>
    <p:notesMasterId r:id="rId16"/>
  </p:notesMasterIdLst>
  <p:handoutMasterIdLst>
    <p:handoutMasterId r:id="rId17"/>
  </p:handoutMasterIdLst>
  <p:sldIdLst>
    <p:sldId id="355" r:id="rId4"/>
    <p:sldId id="271" r:id="rId5"/>
    <p:sldId id="358" r:id="rId6"/>
    <p:sldId id="356" r:id="rId7"/>
    <p:sldId id="359" r:id="rId8"/>
    <p:sldId id="360" r:id="rId9"/>
    <p:sldId id="269" r:id="rId10"/>
    <p:sldId id="270" r:id="rId11"/>
    <p:sldId id="357" r:id="rId12"/>
    <p:sldId id="272" r:id="rId13"/>
    <p:sldId id="273" r:id="rId14"/>
    <p:sldId id="274" r:id="rId15"/>
  </p:sldIdLst>
  <p:sldSz cx="42808525" cy="30279975"/>
  <p:notesSz cx="6858000" cy="9144000"/>
  <p:defaultText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940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94641" autoAdjust="0"/>
  </p:normalViewPr>
  <p:slideViewPr>
    <p:cSldViewPr>
      <p:cViewPr>
        <p:scale>
          <a:sx n="25" d="100"/>
          <a:sy n="25" d="100"/>
        </p:scale>
        <p:origin x="715" y="-629"/>
      </p:cViewPr>
      <p:guideLst>
        <p:guide orient="horz" pos="2098"/>
        <p:guide pos="9401"/>
      </p:guideLst>
    </p:cSldViewPr>
  </p:slideViewPr>
  <p:notesTextViewPr>
    <p:cViewPr>
      <p:scale>
        <a:sx n="100" d="100"/>
        <a:sy n="100" d="100"/>
      </p:scale>
      <p:origin x="0" y="0"/>
    </p:cViewPr>
  </p:notesTextViewPr>
  <p:sorterViewPr>
    <p:cViewPr>
      <p:scale>
        <a:sx n="66" d="100"/>
        <a:sy n="66" d="100"/>
      </p:scale>
      <p:origin x="0" y="9294"/>
    </p:cViewPr>
  </p:sorterViewPr>
  <p:notesViewPr>
    <p:cSldViewPr>
      <p:cViewPr varScale="1">
        <p:scale>
          <a:sx n="67" d="100"/>
          <a:sy n="67" d="100"/>
        </p:scale>
        <p:origin x="-27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AD782-B485-49B5-A3BD-4E6E393EC598}" type="datetimeFigureOut">
              <a:rPr lang="de-DE" smtClean="0"/>
              <a:pPr/>
              <a:t>16.09.2024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03FE17-E0DE-4727-8D0D-916DAE0CA91D}" type="slidenum">
              <a:rPr lang="de-DE" smtClean="0"/>
              <a:pPr/>
              <a:t>‹#›</a:t>
            </a:fld>
            <a:endParaRPr lang="de-DE"/>
          </a:p>
        </p:txBody>
      </p:sp>
    </p:spTree>
    <p:extLst>
      <p:ext uri="{BB962C8B-B14F-4D97-AF65-F5344CB8AC3E}">
        <p14:creationId xmlns:p14="http://schemas.microsoft.com/office/powerpoint/2010/main" val="324982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79F83A-785F-4360-A784-5014DB85EF80}" type="datetimeFigureOut">
              <a:rPr lang="de-DE" smtClean="0"/>
              <a:pPr/>
              <a:t>16.09.2024</a:t>
            </a:fld>
            <a:endParaRPr lang="de-DE"/>
          </a:p>
        </p:txBody>
      </p:sp>
      <p:sp>
        <p:nvSpPr>
          <p:cNvPr id="4" name="Folienbildplatzhalt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00A50D-30E1-41BB-BFC2-D3D818AB8EF9}" type="slidenum">
              <a:rPr lang="de-DE" smtClean="0"/>
              <a:pPr/>
              <a:t>‹#›</a:t>
            </a:fld>
            <a:endParaRPr lang="de-DE"/>
          </a:p>
        </p:txBody>
      </p:sp>
    </p:spTree>
    <p:extLst>
      <p:ext uri="{BB962C8B-B14F-4D97-AF65-F5344CB8AC3E}">
        <p14:creationId xmlns:p14="http://schemas.microsoft.com/office/powerpoint/2010/main" val="1294748725"/>
      </p:ext>
    </p:extLst>
  </p:cSld>
  <p:clrMap bg1="lt1" tx1="dk1" bg2="lt2" tx2="dk2" accent1="accent1" accent2="accent2" accent3="accent3" accent4="accent4" accent5="accent5" accent6="accent6" hlink="hlink" folHlink="folHlink"/>
  <p:notesStyle>
    <a:lvl1pPr marL="0" algn="l" defTabSz="4176431" rtl="0" eaLnBrk="1" latinLnBrk="0" hangingPunct="1">
      <a:defRPr sz="5500" kern="1200">
        <a:solidFill>
          <a:schemeClr val="tx1"/>
        </a:solidFill>
        <a:latin typeface="+mn-lt"/>
        <a:ea typeface="+mn-ea"/>
        <a:cs typeface="+mn-cs"/>
      </a:defRPr>
    </a:lvl1pPr>
    <a:lvl2pPr marL="2088215" algn="l" defTabSz="4176431" rtl="0" eaLnBrk="1" latinLnBrk="0" hangingPunct="1">
      <a:defRPr sz="5500" kern="1200">
        <a:solidFill>
          <a:schemeClr val="tx1"/>
        </a:solidFill>
        <a:latin typeface="+mn-lt"/>
        <a:ea typeface="+mn-ea"/>
        <a:cs typeface="+mn-cs"/>
      </a:defRPr>
    </a:lvl2pPr>
    <a:lvl3pPr marL="4176431" algn="l" defTabSz="4176431" rtl="0" eaLnBrk="1" latinLnBrk="0" hangingPunct="1">
      <a:defRPr sz="5500" kern="1200">
        <a:solidFill>
          <a:schemeClr val="tx1"/>
        </a:solidFill>
        <a:latin typeface="+mn-lt"/>
        <a:ea typeface="+mn-ea"/>
        <a:cs typeface="+mn-cs"/>
      </a:defRPr>
    </a:lvl3pPr>
    <a:lvl4pPr marL="6264646" algn="l" defTabSz="4176431" rtl="0" eaLnBrk="1" latinLnBrk="0" hangingPunct="1">
      <a:defRPr sz="5500" kern="1200">
        <a:solidFill>
          <a:schemeClr val="tx1"/>
        </a:solidFill>
        <a:latin typeface="+mn-lt"/>
        <a:ea typeface="+mn-ea"/>
        <a:cs typeface="+mn-cs"/>
      </a:defRPr>
    </a:lvl4pPr>
    <a:lvl5pPr marL="8352861" algn="l" defTabSz="4176431" rtl="0" eaLnBrk="1" latinLnBrk="0" hangingPunct="1">
      <a:defRPr sz="5500" kern="1200">
        <a:solidFill>
          <a:schemeClr val="tx1"/>
        </a:solidFill>
        <a:latin typeface="+mn-lt"/>
        <a:ea typeface="+mn-ea"/>
        <a:cs typeface="+mn-cs"/>
      </a:defRPr>
    </a:lvl5pPr>
    <a:lvl6pPr marL="10441076" algn="l" defTabSz="4176431" rtl="0" eaLnBrk="1" latinLnBrk="0" hangingPunct="1">
      <a:defRPr sz="5500" kern="1200">
        <a:solidFill>
          <a:schemeClr val="tx1"/>
        </a:solidFill>
        <a:latin typeface="+mn-lt"/>
        <a:ea typeface="+mn-ea"/>
        <a:cs typeface="+mn-cs"/>
      </a:defRPr>
    </a:lvl6pPr>
    <a:lvl7pPr marL="12529292" algn="l" defTabSz="4176431" rtl="0" eaLnBrk="1" latinLnBrk="0" hangingPunct="1">
      <a:defRPr sz="5500" kern="1200">
        <a:solidFill>
          <a:schemeClr val="tx1"/>
        </a:solidFill>
        <a:latin typeface="+mn-lt"/>
        <a:ea typeface="+mn-ea"/>
        <a:cs typeface="+mn-cs"/>
      </a:defRPr>
    </a:lvl7pPr>
    <a:lvl8pPr marL="14617507" algn="l" defTabSz="4176431" rtl="0" eaLnBrk="1" latinLnBrk="0" hangingPunct="1">
      <a:defRPr sz="5500" kern="1200">
        <a:solidFill>
          <a:schemeClr val="tx1"/>
        </a:solidFill>
        <a:latin typeface="+mn-lt"/>
        <a:ea typeface="+mn-ea"/>
        <a:cs typeface="+mn-cs"/>
      </a:defRPr>
    </a:lvl8pPr>
    <a:lvl9pPr marL="16705722" algn="l" defTabSz="4176431"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95638" y="500063"/>
            <a:ext cx="3533775"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7</a:t>
            </a:fld>
            <a:endParaRPr lang="de-DE"/>
          </a:p>
        </p:txBody>
      </p:sp>
    </p:spTree>
    <p:extLst>
      <p:ext uri="{BB962C8B-B14F-4D97-AF65-F5344CB8AC3E}">
        <p14:creationId xmlns:p14="http://schemas.microsoft.com/office/powerpoint/2010/main" val="29838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8</a:t>
            </a:fld>
            <a:endParaRPr lang="de-DE"/>
          </a:p>
        </p:txBody>
      </p:sp>
    </p:spTree>
    <p:extLst>
      <p:ext uri="{BB962C8B-B14F-4D97-AF65-F5344CB8AC3E}">
        <p14:creationId xmlns:p14="http://schemas.microsoft.com/office/powerpoint/2010/main" val="195526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de-DE"/>
              <a:t>Bild durch Klicken auf Symbol hinzufügen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Fußzeilenplatzhalter 11"/>
          <p:cNvSpPr>
            <a:spLocks noGrp="1"/>
          </p:cNvSpPr>
          <p:nvPr>
            <p:ph type="ftr" sz="quarter" idx="18"/>
          </p:nvPr>
        </p:nvSpPr>
        <p:spPr>
          <a:xfrm>
            <a:off x="1656000" y="27936000"/>
            <a:ext cx="39492000" cy="741491"/>
          </a:xfrm>
          <a:prstGeom prst="rect">
            <a:avLst/>
          </a:prstGeom>
        </p:spPr>
        <p:txBody>
          <a:bodyPr numCol="5"/>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4"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5"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dirty="0"/>
              <a:t>Bild durch Klicken auf Symbol hinzufügen</a:t>
            </a:r>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Fußzeilenplatzhalter 14"/>
          <p:cNvSpPr>
            <a:spLocks noGrp="1"/>
          </p:cNvSpPr>
          <p:nvPr>
            <p:ph type="ftr" sz="quarter" idx="20"/>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7"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endParaRPr lang="de-DE"/>
          </a:p>
        </p:txBody>
      </p:sp>
      <p:sp>
        <p:nvSpPr>
          <p:cNvPr id="8" name="Fußzeilenplatzhalter 7"/>
          <p:cNvSpPr>
            <a:spLocks noGrp="1"/>
          </p:cNvSpPr>
          <p:nvPr>
            <p:ph type="ftr" sz="quarter" idx="16"/>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en-GB"/>
              <a:t>Click icon to add picture</a:t>
            </a:r>
            <a:endParaRPr lang="de-DE"/>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1493853" y="5722200"/>
            <a:ext cx="39835706" cy="2214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14981"/>
              </a:lnSpc>
              <a:defRPr lang="de-DE" sz="11704"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1493844" y="8736599"/>
            <a:ext cx="39835706" cy="5625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6554"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39080265" y="28294298"/>
            <a:ext cx="2693023" cy="1583266"/>
          </a:xfrm>
          <a:prstGeom prst="rect">
            <a:avLst/>
          </a:prstGeom>
          <a:solidFill>
            <a:schemeClr val="bg1"/>
          </a:solidFill>
          <a:ln w="9525" cap="flat" cmpd="sng" algn="ctr">
            <a:noFill/>
            <a:prstDash val="solid"/>
            <a:round/>
            <a:headEnd type="none" w="med" len="med"/>
            <a:tailEnd type="none" w="med" len="med"/>
          </a:ln>
          <a:effectLst/>
        </p:spPr>
        <p:txBody>
          <a:bodyPr vert="horz" wrap="square" lIns="428085" tIns="214043" rIns="428085" bIns="214043" numCol="1" rtlCol="0" anchor="t" anchorCtr="0" compatLnSpc="1">
            <a:prstTxWarp prst="textNoShape">
              <a:avLst/>
            </a:prstTxWarp>
          </a:bodyPr>
          <a:lstStyle/>
          <a:p>
            <a:pPr marL="0" marR="0" indent="0" algn="r" defTabSz="4280855" rtl="0" eaLnBrk="0" fontAlgn="base" latinLnBrk="0" hangingPunct="0">
              <a:lnSpc>
                <a:spcPct val="100000"/>
              </a:lnSpc>
              <a:spcBef>
                <a:spcPct val="0"/>
              </a:spcBef>
              <a:spcAft>
                <a:spcPct val="0"/>
              </a:spcAft>
              <a:buClrTx/>
              <a:buSzTx/>
              <a:buFontTx/>
              <a:buNone/>
              <a:tabLst/>
            </a:pPr>
            <a:endParaRPr kumimoji="0" lang="de-DE" sz="9363"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61437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1493853" y="5722200"/>
            <a:ext cx="39835706" cy="5631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14981"/>
              </a:lnSpc>
              <a:defRPr lang="de-DE" sz="11704"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3462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6423320" y="810395"/>
            <a:ext cx="11308534" cy="3030723"/>
          </a:xfrm>
          <a:prstGeom prst="rect">
            <a:avLst/>
          </a:prstGeom>
        </p:spPr>
        <p:txBody>
          <a:bodyPr vert="horz" lIns="0" tIns="0" rIns="0" bIns="0" rtlCol="0" anchor="ctr" anchorCtr="0">
            <a:noAutofit/>
          </a:bodyPr>
          <a:lstStyle/>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Munich Data Science Institute</a:t>
            </a:r>
          </a:p>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5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3" name="Picture 2">
            <a:extLst>
              <a:ext uri="{FF2B5EF4-FFF2-40B4-BE49-F238E27FC236}">
                <a16:creationId xmlns:a16="http://schemas.microsoft.com/office/drawing/2014/main" id="{E5BCC08D-7CBF-CE60-9B4F-67436A43FBA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664270" y="1655714"/>
            <a:ext cx="4328621" cy="142701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77" r:id="rId3"/>
    <p:sldLayoutId id="2147483667" r:id="rId4"/>
    <p:sldLayoutId id="2147483673" r:id="rId5"/>
    <p:sldLayoutId id="2147483686" r:id="rId6"/>
    <p:sldLayoutId id="2147483687" r:id="rId7"/>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1656000" y="1655999"/>
            <a:ext cx="34740000"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Lehrstuhl für Musterverfahren</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TUM School </a:t>
            </a:r>
            <a:r>
              <a:rPr kumimoji="0" lang="de-DE" sz="4200" b="0" i="0" u="none" strike="noStrike" kern="1200" cap="none" spc="0" normalizeH="0" baseline="0" noProof="0" dirty="0" err="1">
                <a:ln>
                  <a:noFill/>
                </a:ln>
                <a:solidFill>
                  <a:schemeClr val="bg2"/>
                </a:solidFill>
                <a:effectLst/>
                <a:uLnTx/>
                <a:uFillTx/>
                <a:latin typeface="Arial"/>
                <a:ea typeface="+mj-ea"/>
                <a:cs typeface="Arial" pitchFamily="34" charset="0"/>
              </a:rPr>
              <a:t>of</a:t>
            </a: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 Mustertechnik</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elplatzhalter 1"/>
          <p:cNvSpPr txBox="1">
            <a:spLocks/>
          </p:cNvSpPr>
          <p:nvPr userDrawn="1"/>
        </p:nvSpPr>
        <p:spPr>
          <a:xfrm>
            <a:off x="1687374" y="1655999"/>
            <a:ext cx="34550536"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endPar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endParaRPr>
          </a:p>
          <a:p>
            <a:pPr marL="0" marR="0" lvl="0" indent="0" algn="l" defTabSz="4176431" rtl="0" eaLnBrk="1" fontAlgn="auto" latinLnBrk="0" hangingPunct="1">
              <a:lnSpc>
                <a:spcPts val="5000"/>
              </a:lnSpc>
              <a:spcBef>
                <a:spcPct val="0"/>
              </a:spcBef>
              <a:spcAft>
                <a:spcPts val="0"/>
              </a:spcAft>
              <a:buClrTx/>
              <a:buSzTx/>
              <a:buFontTx/>
              <a:buNone/>
              <a:tabLst/>
              <a:defRPr/>
            </a:pP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Fußzeilenplatzhalter 4"/>
          <p:cNvSpPr>
            <a:spLocks noGrp="1"/>
          </p:cNvSpPr>
          <p:nvPr>
            <p:ph type="ftr" sz="quarter" idx="3"/>
          </p:nvPr>
        </p:nvSpPr>
        <p:spPr>
          <a:xfrm>
            <a:off x="1656000" y="27936000"/>
            <a:ext cx="39492000" cy="597475"/>
          </a:xfrm>
          <a:prstGeom prst="rect">
            <a:avLst/>
          </a:prstGeom>
        </p:spPr>
        <p:txBody>
          <a:bodyPr vert="horz" lIns="0" tIns="0" rIns="0" bIns="0" numCol="5" spcCol="648000" rtlCol="0" anchor="b" anchorCtr="0"/>
          <a:lstStyle>
            <a:lvl1pPr algn="l">
              <a:defRPr sz="1200">
                <a:solidFill>
                  <a:schemeClr val="tx1"/>
                </a:solidFill>
                <a:latin typeface="Arial" pitchFamily="34" charset="0"/>
                <a:cs typeface="Arial" pitchFamily="34" charset="0"/>
              </a:defRPr>
            </a:lvl1p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9" r:id="rId3"/>
    <p:sldLayoutId id="2147483671" r:id="rId4"/>
    <p:sldLayoutId id="214748367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5.png"/><Relationship Id="rId2" Type="http://schemas.openxmlformats.org/officeDocument/2006/relationships/notesSlide" Target="../notesSlides/notesSlide2.xml"/><Relationship Id="rId16"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4.png"/><Relationship Id="rId5" Type="http://schemas.openxmlformats.org/officeDocument/2006/relationships/image" Target="../media/image14.jpeg"/><Relationship Id="rId15" Type="http://schemas.openxmlformats.org/officeDocument/2006/relationships/image" Target="../media/image18.png"/><Relationship Id="rId10" Type="http://schemas.openxmlformats.org/officeDocument/2006/relationships/image" Target="../media/image8.svg"/><Relationship Id="rId4" Type="http://schemas.openxmlformats.org/officeDocument/2006/relationships/image" Target="../media/image13.jpeg"/><Relationship Id="rId9" Type="http://schemas.openxmlformats.org/officeDocument/2006/relationships/image" Target="../media/image7.png"/><Relationship Id="rId14" Type="http://schemas.openxmlformats.org/officeDocument/2006/relationships/hyperlink" Target="https://community.sw.siemens.com/s/article/OMG-What-is-OMA-Operating-Modal-Analysi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png"/><Relationship Id="rId3" Type="http://schemas.openxmlformats.org/officeDocument/2006/relationships/image" Target="../media/image20.jpeg"/><Relationship Id="rId7" Type="http://schemas.openxmlformats.org/officeDocument/2006/relationships/image" Target="../media/image23.png"/><Relationship Id="rId12"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9.jpeg"/><Relationship Id="rId4" Type="http://schemas.openxmlformats.org/officeDocument/2006/relationships/image" Target="../media/image10.jpeg"/><Relationship Id="rId9" Type="http://schemas.openxmlformats.org/officeDocument/2006/relationships/image" Target="../media/image25.svg"/><Relationship Id="rId1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23224307" y="11251555"/>
            <a:ext cx="17881557" cy="15607275"/>
          </a:xfrm>
          <a:prstGeom prst="rect">
            <a:avLst/>
          </a:prstGeom>
        </p:spPr>
      </p:pic>
      <p:sp>
        <p:nvSpPr>
          <p:cNvPr id="5" name="Titel 4"/>
          <p:cNvSpPr>
            <a:spLocks noGrp="1"/>
          </p:cNvSpPr>
          <p:nvPr>
            <p:ph type="title"/>
          </p:nvPr>
        </p:nvSpPr>
        <p:spPr>
          <a:xfrm>
            <a:off x="1486409" y="6766456"/>
            <a:ext cx="39835706" cy="5855789"/>
          </a:xfrm>
        </p:spPr>
        <p:txBody>
          <a:bodyPr/>
          <a:lstStyle/>
          <a:p>
            <a:pPr algn="l"/>
            <a:r>
              <a:rPr lang="en-US" sz="9363" dirty="0"/>
              <a:t>Enhancing Seismic Safety in Munich's Geothermal Energy Sector:</a:t>
            </a:r>
            <a:br>
              <a:rPr lang="en-US" sz="9363" dirty="0"/>
            </a:br>
            <a:r>
              <a:rPr lang="en-US" sz="8800" dirty="0"/>
              <a:t>Data-driven Model Updating for Building Vibrations under Induced Seismicity</a:t>
            </a:r>
            <a:endParaRPr lang="de-DE" sz="8800" dirty="0"/>
          </a:p>
        </p:txBody>
      </p:sp>
      <p:sp>
        <p:nvSpPr>
          <p:cNvPr id="3" name="Inhaltsplatzhalter 2"/>
          <p:cNvSpPr>
            <a:spLocks noGrp="1"/>
          </p:cNvSpPr>
          <p:nvPr>
            <p:ph idx="10"/>
          </p:nvPr>
        </p:nvSpPr>
        <p:spPr>
          <a:xfrm>
            <a:off x="1682699" y="15063641"/>
            <a:ext cx="39835706" cy="7983102"/>
          </a:xfrm>
        </p:spPr>
        <p:txBody>
          <a:bodyPr/>
          <a:lstStyle/>
          <a:p>
            <a:pPr marL="0" indent="0">
              <a:buNone/>
            </a:pPr>
            <a:r>
              <a:rPr lang="de-DE" dirty="0" err="1"/>
              <a:t>M.Sc</a:t>
            </a:r>
            <a:r>
              <a:rPr lang="de-DE" dirty="0"/>
              <a:t>. Wei-Teng, Kao</a:t>
            </a:r>
          </a:p>
          <a:p>
            <a:endParaRPr lang="de-DE" dirty="0"/>
          </a:p>
          <a:p>
            <a:pPr marL="0" indent="0">
              <a:buNone/>
            </a:pPr>
            <a:r>
              <a:rPr lang="de-DE" sz="5618" dirty="0"/>
              <a:t>Technical University of Munich</a:t>
            </a:r>
          </a:p>
          <a:p>
            <a:pPr marL="0" indent="0">
              <a:buNone/>
            </a:pPr>
            <a:r>
              <a:rPr lang="en-US" sz="5618" dirty="0"/>
              <a:t>TUM School of Engineering and Design</a:t>
            </a:r>
          </a:p>
          <a:p>
            <a:pPr marL="0" indent="0">
              <a:buNone/>
            </a:pPr>
            <a:r>
              <a:rPr lang="en-US" sz="5618" dirty="0"/>
              <a:t>Chair of Structural Mechanics</a:t>
            </a:r>
          </a:p>
          <a:p>
            <a:pPr marL="0" indent="0">
              <a:buNone/>
            </a:pPr>
            <a:r>
              <a:rPr lang="de-DE" sz="5618" dirty="0"/>
              <a:t>Munich, 16.09.2024</a:t>
            </a:r>
          </a:p>
        </p:txBody>
      </p:sp>
      <p:sp>
        <p:nvSpPr>
          <p:cNvPr id="2" name="Textfeld 13">
            <a:extLst>
              <a:ext uri="{FF2B5EF4-FFF2-40B4-BE49-F238E27FC236}">
                <a16:creationId xmlns:a16="http://schemas.microsoft.com/office/drawing/2014/main" id="{D4B278B0-7B87-71B8-23DE-A1D31403705F}"/>
              </a:ext>
            </a:extLst>
          </p:cNvPr>
          <p:cNvSpPr txBox="1"/>
          <p:nvPr/>
        </p:nvSpPr>
        <p:spPr>
          <a:xfrm>
            <a:off x="1463039" y="11251554"/>
            <a:ext cx="19765557" cy="1200329"/>
          </a:xfrm>
          <a:prstGeom prst="rect">
            <a:avLst/>
          </a:prstGeom>
          <a:noFill/>
        </p:spPr>
        <p:txBody>
          <a:bodyPr wrap="square" rtlCol="0">
            <a:spAutoFit/>
          </a:bodyPr>
          <a:lstStyle/>
          <a:p>
            <a:r>
              <a:rPr lang="en-US" sz="7200" dirty="0"/>
              <a:t>MDSI General Assembly, October 24, 2024</a:t>
            </a:r>
          </a:p>
        </p:txBody>
      </p:sp>
      <p:sp>
        <p:nvSpPr>
          <p:cNvPr id="4" name="TextBox 3">
            <a:extLst>
              <a:ext uri="{FF2B5EF4-FFF2-40B4-BE49-F238E27FC236}">
                <a16:creationId xmlns:a16="http://schemas.microsoft.com/office/drawing/2014/main" id="{5B69BAA2-2EB5-3345-95D8-4769DA4A267F}"/>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7" name="TextBox 6">
            <a:extLst>
              <a:ext uri="{FF2B5EF4-FFF2-40B4-BE49-F238E27FC236}">
                <a16:creationId xmlns:a16="http://schemas.microsoft.com/office/drawing/2014/main" id="{9CE45E2B-F1F9-247F-642A-5F8D90288CB1}"/>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8" name="TextBox 7">
            <a:extLst>
              <a:ext uri="{FF2B5EF4-FFF2-40B4-BE49-F238E27FC236}">
                <a16:creationId xmlns:a16="http://schemas.microsoft.com/office/drawing/2014/main" id="{B31416D2-8AAF-F71E-92CD-38C09E9B300D}"/>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9" name="Textfeld 13">
            <a:extLst>
              <a:ext uri="{FF2B5EF4-FFF2-40B4-BE49-F238E27FC236}">
                <a16:creationId xmlns:a16="http://schemas.microsoft.com/office/drawing/2014/main" id="{507BF86D-B11C-2390-F867-A97B1E66F7D3}"/>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0" name="Picture 9">
            <a:extLst>
              <a:ext uri="{FF2B5EF4-FFF2-40B4-BE49-F238E27FC236}">
                <a16:creationId xmlns:a16="http://schemas.microsoft.com/office/drawing/2014/main" id="{6C8A5B05-5FC7-4DFB-866D-F9C3159D8559}"/>
              </a:ext>
            </a:extLst>
          </p:cNvPr>
          <p:cNvPicPr>
            <a:picLocks noChangeAspect="1"/>
          </p:cNvPicPr>
          <p:nvPr/>
        </p:nvPicPr>
        <p:blipFill>
          <a:blip r:embed="rId4"/>
          <a:stretch>
            <a:fillRect/>
          </a:stretch>
        </p:blipFill>
        <p:spPr>
          <a:xfrm>
            <a:off x="8713344" y="27741387"/>
            <a:ext cx="1268724" cy="1631216"/>
          </a:xfrm>
          <a:prstGeom prst="rect">
            <a:avLst/>
          </a:prstGeom>
        </p:spPr>
      </p:pic>
      <p:pic>
        <p:nvPicPr>
          <p:cNvPr id="11" name="Picture 10">
            <a:extLst>
              <a:ext uri="{FF2B5EF4-FFF2-40B4-BE49-F238E27FC236}">
                <a16:creationId xmlns:a16="http://schemas.microsoft.com/office/drawing/2014/main" id="{8B1F7DE4-F1F3-6AAE-8DFC-6FD967ABD224}"/>
              </a:ext>
            </a:extLst>
          </p:cNvPr>
          <p:cNvPicPr>
            <a:picLocks noChangeAspect="1"/>
          </p:cNvPicPr>
          <p:nvPr/>
        </p:nvPicPr>
        <p:blipFill>
          <a:blip r:embed="rId5"/>
          <a:stretch>
            <a:fillRect/>
          </a:stretch>
        </p:blipFill>
        <p:spPr>
          <a:xfrm>
            <a:off x="15495336" y="27741387"/>
            <a:ext cx="1268724" cy="1631216"/>
          </a:xfrm>
          <a:prstGeom prst="rect">
            <a:avLst/>
          </a:prstGeom>
        </p:spPr>
      </p:pic>
      <p:pic>
        <p:nvPicPr>
          <p:cNvPr id="12" name="Picture 12">
            <a:extLst>
              <a:ext uri="{FF2B5EF4-FFF2-40B4-BE49-F238E27FC236}">
                <a16:creationId xmlns:a16="http://schemas.microsoft.com/office/drawing/2014/main" id="{4DCCFCCC-AF87-4F20-55AA-93B1CAA1C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2" name="Textplatzhalter 18">
            <a:extLst>
              <a:ext uri="{FF2B5EF4-FFF2-40B4-BE49-F238E27FC236}">
                <a16:creationId xmlns:a16="http://schemas.microsoft.com/office/drawing/2014/main" id="{F2D850FD-4594-C8F5-F2F7-673D1AEB3C5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a:t>Wie-Teng, Kao</a:t>
            </a:r>
            <a:endParaRPr lang="de-DE" sz="6000"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CDEAB09-F320-A4B4-6A8E-CC440FB28526}"/>
              </a:ext>
            </a:extLst>
          </p:cNvPr>
          <p:cNvSpPr/>
          <p:nvPr/>
        </p:nvSpPr>
        <p:spPr>
          <a:xfrm>
            <a:off x="1655999" y="8303843"/>
            <a:ext cx="19288857" cy="17950136"/>
          </a:xfrm>
          <a:prstGeom prst="roundRect">
            <a:avLst>
              <a:gd name="adj" fmla="val 6138"/>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B52545C-1777-35C5-5B40-53448E623B8F}"/>
              </a:ext>
            </a:extLst>
          </p:cNvPr>
          <p:cNvSpPr/>
          <p:nvPr/>
        </p:nvSpPr>
        <p:spPr>
          <a:xfrm>
            <a:off x="21404262" y="8311221"/>
            <a:ext cx="19288857" cy="17950136"/>
          </a:xfrm>
          <a:prstGeom prst="roundRect">
            <a:avLst>
              <a:gd name="adj" fmla="val 6138"/>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47C608D-2A18-D922-B769-5414D3A13714}"/>
              </a:ext>
            </a:extLst>
          </p:cNvPr>
          <p:cNvSpPr txBox="1"/>
          <p:nvPr/>
        </p:nvSpPr>
        <p:spPr>
          <a:xfrm>
            <a:off x="2497365" y="9113073"/>
            <a:ext cx="16921880" cy="16589157"/>
          </a:xfrm>
          <a:prstGeom prst="rect">
            <a:avLst/>
          </a:prstGeom>
          <a:noFill/>
        </p:spPr>
        <p:txBody>
          <a:bodyPr wrap="square" rtlCol="0">
            <a:spAutoFit/>
          </a:bodyPr>
          <a:lstStyle/>
          <a:p>
            <a:r>
              <a:rPr lang="en-US" dirty="0"/>
              <a:t>Stage 1:</a:t>
            </a:r>
          </a:p>
          <a:p>
            <a:r>
              <a:rPr lang="en-US" sz="6600" dirty="0">
                <a:solidFill>
                  <a:srgbClr val="072140"/>
                </a:solidFill>
              </a:rPr>
              <a:t>P</a:t>
            </a:r>
            <a:r>
              <a:rPr lang="en-US" sz="6600" b="0" i="0" dirty="0">
                <a:solidFill>
                  <a:srgbClr val="072140"/>
                </a:solidFill>
                <a:effectLst/>
              </a:rPr>
              <a:t>rocessing and preparing existing sensor data.</a:t>
            </a:r>
          </a:p>
          <a:p>
            <a:endParaRPr lang="en-US" sz="6600" dirty="0">
              <a:solidFill>
                <a:srgbClr val="072140"/>
              </a:solidFill>
            </a:endParaRPr>
          </a:p>
          <a:p>
            <a:pPr marL="857250" indent="-857250">
              <a:buFont typeface="Arial" panose="020B0604020202020204" pitchFamily="34" charset="0"/>
              <a:buChar char="•"/>
            </a:pPr>
            <a:r>
              <a:rPr lang="en-US" sz="6600" dirty="0"/>
              <a:t> 13 recorded data by the Experimental hammer testing (12.03.2024).</a:t>
            </a:r>
          </a:p>
          <a:p>
            <a:pPr marL="857250" indent="-857250">
              <a:buFont typeface="Arial" panose="020B0604020202020204" pitchFamily="34" charset="0"/>
              <a:buChar char="•"/>
            </a:pPr>
            <a:endParaRPr lang="en-US" sz="6600" dirty="0"/>
          </a:p>
          <a:p>
            <a:pPr marL="857250" indent="-857250">
              <a:buFont typeface="Arial" panose="020B0604020202020204" pitchFamily="34" charset="0"/>
              <a:buChar char="•"/>
            </a:pPr>
            <a:r>
              <a:rPr lang="en-US" sz="6600" dirty="0"/>
              <a:t>More than 1000 recorded data stored in the Menhir database from long-term monitoring (over one year).</a:t>
            </a:r>
          </a:p>
          <a:p>
            <a:pPr marL="857250" indent="-857250">
              <a:buFont typeface="Arial" panose="020B0604020202020204" pitchFamily="34" charset="0"/>
              <a:buChar char="•"/>
            </a:pPr>
            <a:endParaRPr lang="en-US" sz="6600" dirty="0"/>
          </a:p>
          <a:p>
            <a:pPr marL="857250" indent="-857250">
              <a:buFont typeface="Arial" panose="020B0604020202020204" pitchFamily="34" charset="0"/>
              <a:buChar char="•"/>
            </a:pPr>
            <a:r>
              <a:rPr lang="en-US" sz="6600" dirty="0"/>
              <a:t>For Menhir data, only output signals are stored, no information about excitation.</a:t>
            </a:r>
          </a:p>
          <a:p>
            <a:pPr marL="857250" indent="-857250">
              <a:buFont typeface="Arial" panose="020B0604020202020204" pitchFamily="34" charset="0"/>
              <a:buChar char="•"/>
            </a:pPr>
            <a:endParaRPr lang="en-US" sz="6600" dirty="0"/>
          </a:p>
          <a:p>
            <a:pPr marL="857250" indent="-857250">
              <a:buFont typeface="Arial" panose="020B0604020202020204" pitchFamily="34" charset="0"/>
              <a:buChar char="•"/>
            </a:pPr>
            <a:r>
              <a:rPr lang="en-US" sz="6600" dirty="0"/>
              <a:t>  Clustering -&gt; Processing the data in each cluster -&gt; System identification -&gt; FRFs with uncertainty. </a:t>
            </a:r>
            <a:endParaRPr lang="en-US" dirty="0"/>
          </a:p>
        </p:txBody>
      </p:sp>
      <p:sp>
        <p:nvSpPr>
          <p:cNvPr id="5" name="TextBox 4">
            <a:extLst>
              <a:ext uri="{FF2B5EF4-FFF2-40B4-BE49-F238E27FC236}">
                <a16:creationId xmlns:a16="http://schemas.microsoft.com/office/drawing/2014/main" id="{D7F95129-545C-B046-6F31-7FABC4595BF7}"/>
              </a:ext>
            </a:extLst>
          </p:cNvPr>
          <p:cNvSpPr txBox="1"/>
          <p:nvPr/>
        </p:nvSpPr>
        <p:spPr>
          <a:xfrm>
            <a:off x="22204683" y="8990706"/>
            <a:ext cx="16921880" cy="15573494"/>
          </a:xfrm>
          <a:prstGeom prst="rect">
            <a:avLst/>
          </a:prstGeom>
          <a:noFill/>
        </p:spPr>
        <p:txBody>
          <a:bodyPr wrap="square" rtlCol="0">
            <a:spAutoFit/>
          </a:bodyPr>
          <a:lstStyle/>
          <a:p>
            <a:r>
              <a:rPr lang="en-US" dirty="0"/>
              <a:t>Stage 2:</a:t>
            </a:r>
          </a:p>
          <a:p>
            <a:r>
              <a:rPr lang="en-US" sz="6600" dirty="0">
                <a:solidFill>
                  <a:srgbClr val="072140"/>
                </a:solidFill>
              </a:rPr>
              <a:t>Simulation and Surrogate model</a:t>
            </a:r>
            <a:r>
              <a:rPr lang="en-US" sz="6600" b="0" i="0" dirty="0">
                <a:solidFill>
                  <a:srgbClr val="072140"/>
                </a:solidFill>
                <a:effectLst/>
              </a:rPr>
              <a:t>.</a:t>
            </a:r>
          </a:p>
          <a:p>
            <a:pPr marL="857250" indent="-857250">
              <a:buFont typeface="Arial" panose="020B0604020202020204" pitchFamily="34" charset="0"/>
              <a:buChar char="•"/>
            </a:pPr>
            <a:endParaRPr lang="en-US" sz="6600" dirty="0">
              <a:solidFill>
                <a:srgbClr val="072140"/>
              </a:solidFill>
            </a:endParaRPr>
          </a:p>
          <a:p>
            <a:pPr marL="857250" indent="-857250">
              <a:buFont typeface="Arial" panose="020B0604020202020204" pitchFamily="34" charset="0"/>
              <a:buChar char="•"/>
            </a:pPr>
            <a:r>
              <a:rPr lang="en-US" sz="6600" dirty="0">
                <a:solidFill>
                  <a:srgbClr val="072140"/>
                </a:solidFill>
              </a:rPr>
              <a:t> A Geothermal-induced earthquake database from the </a:t>
            </a:r>
            <a:r>
              <a:rPr lang="en-US" sz="6600" dirty="0" err="1">
                <a:solidFill>
                  <a:srgbClr val="072140"/>
                </a:solidFill>
              </a:rPr>
              <a:t>Insheim</a:t>
            </a:r>
            <a:r>
              <a:rPr lang="en-US" sz="6600" dirty="0">
                <a:solidFill>
                  <a:srgbClr val="072140"/>
                </a:solidFill>
              </a:rPr>
              <a:t> area (or Munich) is required.</a:t>
            </a:r>
          </a:p>
          <a:p>
            <a:pPr marL="857250" indent="-857250">
              <a:buFont typeface="Arial" panose="020B0604020202020204" pitchFamily="34" charset="0"/>
              <a:buChar char="•"/>
            </a:pPr>
            <a:endParaRPr lang="en-US" sz="6600" dirty="0">
              <a:solidFill>
                <a:srgbClr val="072140"/>
              </a:solidFill>
            </a:endParaRPr>
          </a:p>
          <a:p>
            <a:pPr marL="857250" indent="-857250">
              <a:buFont typeface="Arial" panose="020B0604020202020204" pitchFamily="34" charset="0"/>
              <a:buChar char="•"/>
            </a:pPr>
            <a:r>
              <a:rPr lang="en-US" sz="6600" dirty="0">
                <a:solidFill>
                  <a:srgbClr val="072140"/>
                </a:solidFill>
              </a:rPr>
              <a:t>Updated FEM model by the information obtained by system identification in the first stage. </a:t>
            </a:r>
          </a:p>
          <a:p>
            <a:pPr marL="857250" indent="-857250">
              <a:buFont typeface="Arial" panose="020B0604020202020204" pitchFamily="34" charset="0"/>
              <a:buChar char="•"/>
            </a:pPr>
            <a:endParaRPr lang="en-US" sz="6600" dirty="0">
              <a:solidFill>
                <a:srgbClr val="072140"/>
              </a:solidFill>
            </a:endParaRPr>
          </a:p>
          <a:p>
            <a:pPr marL="857250" indent="-857250">
              <a:buFont typeface="Arial" panose="020B0604020202020204" pitchFamily="34" charset="0"/>
              <a:buChar char="•"/>
            </a:pPr>
            <a:r>
              <a:rPr lang="en-US" sz="6600" dirty="0">
                <a:solidFill>
                  <a:srgbClr val="072140"/>
                </a:solidFill>
              </a:rPr>
              <a:t>  Perform simulation and generate the response under Geothermal-induced earthquake. </a:t>
            </a:r>
          </a:p>
          <a:p>
            <a:pPr marL="857250" indent="-857250">
              <a:buFont typeface="Arial" panose="020B0604020202020204" pitchFamily="34" charset="0"/>
              <a:buChar char="•"/>
            </a:pPr>
            <a:endParaRPr lang="en-US" sz="6600" dirty="0">
              <a:solidFill>
                <a:srgbClr val="072140"/>
              </a:solidFill>
            </a:endParaRPr>
          </a:p>
          <a:p>
            <a:pPr marL="857250" indent="-857250">
              <a:buFont typeface="Arial" panose="020B0604020202020204" pitchFamily="34" charset="0"/>
              <a:buChar char="•"/>
            </a:pPr>
            <a:r>
              <a:rPr lang="en-US" sz="6600" dirty="0">
                <a:solidFill>
                  <a:srgbClr val="072140"/>
                </a:solidFill>
              </a:rPr>
              <a:t>Training the surrogate model. </a:t>
            </a:r>
          </a:p>
        </p:txBody>
      </p:sp>
      <p:sp>
        <p:nvSpPr>
          <p:cNvPr id="6" name="Freeform: Shape 5">
            <a:extLst>
              <a:ext uri="{FF2B5EF4-FFF2-40B4-BE49-F238E27FC236}">
                <a16:creationId xmlns:a16="http://schemas.microsoft.com/office/drawing/2014/main" id="{4A472853-39E1-91A5-672A-00B47D1C1564}"/>
              </a:ext>
            </a:extLst>
          </p:cNvPr>
          <p:cNvSpPr/>
          <p:nvPr/>
        </p:nvSpPr>
        <p:spPr>
          <a:xfrm rot="1139186">
            <a:off x="32849117" y="8980122"/>
            <a:ext cx="6782380" cy="2950614"/>
          </a:xfrm>
          <a:custGeom>
            <a:avLst/>
            <a:gdLst>
              <a:gd name="connsiteX0" fmla="*/ 0 w 8581292"/>
              <a:gd name="connsiteY0" fmla="*/ 2537657 h 3428611"/>
              <a:gd name="connsiteX1" fmla="*/ 1828800 w 8581292"/>
              <a:gd name="connsiteY1" fmla="*/ 685411 h 3428611"/>
              <a:gd name="connsiteX2" fmla="*/ 4220307 w 8581292"/>
              <a:gd name="connsiteY2" fmla="*/ 5473 h 3428611"/>
              <a:gd name="connsiteX3" fmla="*/ 6682153 w 8581292"/>
              <a:gd name="connsiteY3" fmla="*/ 990211 h 3428611"/>
              <a:gd name="connsiteX4" fmla="*/ 8159261 w 8581292"/>
              <a:gd name="connsiteY4" fmla="*/ 2537657 h 3428611"/>
              <a:gd name="connsiteX5" fmla="*/ 8581292 w 8581292"/>
              <a:gd name="connsiteY5" fmla="*/ 3428611 h 34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428611">
                <a:moveTo>
                  <a:pt x="0" y="2537657"/>
                </a:moveTo>
                <a:cubicBezTo>
                  <a:pt x="562708" y="1822549"/>
                  <a:pt x="1125416" y="1107442"/>
                  <a:pt x="1828800" y="685411"/>
                </a:cubicBezTo>
                <a:cubicBezTo>
                  <a:pt x="2532184" y="263380"/>
                  <a:pt x="3411415" y="-45327"/>
                  <a:pt x="4220307" y="5473"/>
                </a:cubicBezTo>
                <a:cubicBezTo>
                  <a:pt x="5029199" y="56273"/>
                  <a:pt x="6025661" y="568180"/>
                  <a:pt x="6682153" y="990211"/>
                </a:cubicBezTo>
                <a:cubicBezTo>
                  <a:pt x="7338645" y="1412242"/>
                  <a:pt x="7842738" y="2131257"/>
                  <a:pt x="8159261" y="2537657"/>
                </a:cubicBezTo>
                <a:cubicBezTo>
                  <a:pt x="8475784" y="2944057"/>
                  <a:pt x="8495323" y="3276211"/>
                  <a:pt x="8581292" y="3428611"/>
                </a:cubicBezTo>
              </a:path>
            </a:pathLst>
          </a:custGeom>
          <a:noFill/>
          <a:ln w="38100">
            <a:solidFill>
              <a:schemeClr val="tx1"/>
            </a:solidFill>
            <a:prstDash val="lgDashDot"/>
            <a:headEnd type="oval" w="lg" len="lg"/>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790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2" name="Textplatzhalter 18">
            <a:extLst>
              <a:ext uri="{FF2B5EF4-FFF2-40B4-BE49-F238E27FC236}">
                <a16:creationId xmlns:a16="http://schemas.microsoft.com/office/drawing/2014/main" id="{F2D850FD-4594-C8F5-F2F7-673D1AEB3C5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a:t>Wie-Teng, Kao</a:t>
            </a:r>
            <a:endParaRPr lang="de-DE" sz="6000"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18E0DF1-32AA-C464-ED7D-62ADB750E1F8}"/>
              </a:ext>
            </a:extLst>
          </p:cNvPr>
          <p:cNvPicPr>
            <a:picLocks noChangeAspect="1"/>
          </p:cNvPicPr>
          <p:nvPr/>
        </p:nvPicPr>
        <p:blipFill>
          <a:blip r:embed="rId5">
            <a:extLst>
              <a:ext uri="{96DAC541-7B7A-43D3-8B79-37D633B846F1}">
                <asvg:svgBlip xmlns:asvg="http://schemas.microsoft.com/office/drawing/2016/SVG/main" r:embed="rId6"/>
              </a:ext>
            </a:extLst>
          </a:blip>
          <a:srcRect b="59460"/>
          <a:stretch/>
        </p:blipFill>
        <p:spPr>
          <a:xfrm>
            <a:off x="4579795" y="13195771"/>
            <a:ext cx="33644407" cy="12488583"/>
          </a:xfrm>
          <a:prstGeom prst="rect">
            <a:avLst/>
          </a:prstGeom>
        </p:spPr>
      </p:pic>
      <p:sp>
        <p:nvSpPr>
          <p:cNvPr id="8" name="TextBox 7">
            <a:extLst>
              <a:ext uri="{FF2B5EF4-FFF2-40B4-BE49-F238E27FC236}">
                <a16:creationId xmlns:a16="http://schemas.microsoft.com/office/drawing/2014/main" id="{89D2CC09-5B13-F74E-EC97-A593C7892867}"/>
              </a:ext>
            </a:extLst>
          </p:cNvPr>
          <p:cNvSpPr txBox="1"/>
          <p:nvPr/>
        </p:nvSpPr>
        <p:spPr>
          <a:xfrm>
            <a:off x="1655999" y="9163323"/>
            <a:ext cx="36568203" cy="3416320"/>
          </a:xfrm>
          <a:prstGeom prst="rect">
            <a:avLst/>
          </a:prstGeom>
          <a:noFill/>
        </p:spPr>
        <p:txBody>
          <a:bodyPr wrap="square" rtlCol="0">
            <a:spAutoFit/>
          </a:bodyPr>
          <a:lstStyle/>
          <a:p>
            <a:pPr marL="1143000" indent="-1143000">
              <a:buFont typeface="Arial" panose="020B0604020202020204" pitchFamily="34" charset="0"/>
              <a:buChar char="•"/>
            </a:pPr>
            <a:r>
              <a:rPr lang="en-US" sz="7200" dirty="0"/>
              <a:t>Currently, there are two proposals. However, the details still need to be discussed.</a:t>
            </a:r>
          </a:p>
          <a:p>
            <a:pPr marL="1143000" indent="-1143000">
              <a:buFont typeface="Arial" panose="020B0604020202020204" pitchFamily="34" charset="0"/>
              <a:buChar char="•"/>
            </a:pPr>
            <a:endParaRPr lang="en-US" sz="7200" dirty="0"/>
          </a:p>
          <a:p>
            <a:pPr marL="1143000" indent="-1143000">
              <a:buFont typeface="Arial" panose="020B0604020202020204" pitchFamily="34" charset="0"/>
              <a:buChar char="•"/>
            </a:pPr>
            <a:r>
              <a:rPr lang="en-US" sz="7200" dirty="0"/>
              <a:t>The difference between these two proposals is the system for the simulation part at stage 2 </a:t>
            </a:r>
          </a:p>
        </p:txBody>
      </p:sp>
    </p:spTree>
    <p:extLst>
      <p:ext uri="{BB962C8B-B14F-4D97-AF65-F5344CB8AC3E}">
        <p14:creationId xmlns:p14="http://schemas.microsoft.com/office/powerpoint/2010/main" val="4107360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18E0DF1-32AA-C464-ED7D-62ADB750E1F8}"/>
              </a:ext>
            </a:extLst>
          </p:cNvPr>
          <p:cNvPicPr>
            <a:picLocks noChangeAspect="1"/>
          </p:cNvPicPr>
          <p:nvPr/>
        </p:nvPicPr>
        <p:blipFill>
          <a:blip r:embed="rId5">
            <a:extLst>
              <a:ext uri="{96DAC541-7B7A-43D3-8B79-37D633B846F1}">
                <asvg:svgBlip xmlns:asvg="http://schemas.microsoft.com/office/drawing/2016/SVG/main" r:embed="rId6"/>
              </a:ext>
            </a:extLst>
          </a:blip>
          <a:srcRect t="40512" b="57"/>
          <a:stretch/>
        </p:blipFill>
        <p:spPr>
          <a:xfrm>
            <a:off x="4200593" y="8361759"/>
            <a:ext cx="34402812" cy="18720680"/>
          </a:xfrm>
          <a:prstGeom prst="rect">
            <a:avLst/>
          </a:prstGeom>
        </p:spPr>
      </p:pic>
      <p:sp>
        <p:nvSpPr>
          <p:cNvPr id="2" name="Textplatzhalter 18">
            <a:extLst>
              <a:ext uri="{FF2B5EF4-FFF2-40B4-BE49-F238E27FC236}">
                <a16:creationId xmlns:a16="http://schemas.microsoft.com/office/drawing/2014/main" id="{2A8266D4-4D1A-017D-377D-C2F95A0002A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Tree>
    <p:extLst>
      <p:ext uri="{BB962C8B-B14F-4D97-AF65-F5344CB8AC3E}">
        <p14:creationId xmlns:p14="http://schemas.microsoft.com/office/powerpoint/2010/main" val="95812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2" name="Textplatzhalter 18">
            <a:extLst>
              <a:ext uri="{FF2B5EF4-FFF2-40B4-BE49-F238E27FC236}">
                <a16:creationId xmlns:a16="http://schemas.microsoft.com/office/drawing/2014/main" id="{F2D850FD-4594-C8F5-F2F7-673D1AEB3C5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08AF50C7-8615-2131-E46E-39168BE8B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7182" y="15660526"/>
            <a:ext cx="25464322" cy="10913281"/>
          </a:xfrm>
          <a:prstGeom prst="rect">
            <a:avLst/>
          </a:prstGeom>
        </p:spPr>
      </p:pic>
      <p:pic>
        <p:nvPicPr>
          <p:cNvPr id="24" name="Picture 6" descr="Taufkirchen geothermal power plant">
            <a:extLst>
              <a:ext uri="{FF2B5EF4-FFF2-40B4-BE49-F238E27FC236}">
                <a16:creationId xmlns:a16="http://schemas.microsoft.com/office/drawing/2014/main" id="{CDAD169C-E547-BE95-F640-6B16C1319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a:stretch/>
        </p:blipFill>
        <p:spPr bwMode="auto">
          <a:xfrm>
            <a:off x="1029054" y="11078239"/>
            <a:ext cx="7309495" cy="6791280"/>
          </a:xfrm>
          <a:prstGeom prst="rect">
            <a:avLst/>
          </a:prstGeom>
          <a:noFill/>
          <a:ln w="76200">
            <a:noFill/>
          </a:ln>
          <a:extLst>
            <a:ext uri="{909E8E84-426E-40DD-AFC4-6F175D3DCCD1}">
              <a14:hiddenFill xmlns:a14="http://schemas.microsoft.com/office/drawing/2010/main">
                <a:solidFill>
                  <a:srgbClr val="FFFFFF"/>
                </a:solidFill>
              </a14:hiddenFill>
            </a:ext>
          </a:extLst>
        </p:spPr>
      </p:pic>
      <p:pic>
        <p:nvPicPr>
          <p:cNvPr id="25" name="Picture 24" descr="A graph showing a red line&#10;&#10;Description automatically generated">
            <a:extLst>
              <a:ext uri="{FF2B5EF4-FFF2-40B4-BE49-F238E27FC236}">
                <a16:creationId xmlns:a16="http://schemas.microsoft.com/office/drawing/2014/main" id="{A2AB6945-A168-9741-7749-8AC839C9B9E6}"/>
              </a:ext>
            </a:extLst>
          </p:cNvPr>
          <p:cNvPicPr>
            <a:picLocks noChangeAspect="1"/>
          </p:cNvPicPr>
          <p:nvPr/>
        </p:nvPicPr>
        <p:blipFill>
          <a:blip r:embed="rId8" cstate="print">
            <a:extLst>
              <a:ext uri="{28A0092B-C50C-407E-A947-70E740481C1C}">
                <a14:useLocalDpi xmlns:a14="http://schemas.microsoft.com/office/drawing/2010/main" val="0"/>
              </a:ext>
            </a:extLst>
          </a:blip>
          <a:srcRect l="5329" r="7397"/>
          <a:stretch/>
        </p:blipFill>
        <p:spPr>
          <a:xfrm>
            <a:off x="19037033" y="8329120"/>
            <a:ext cx="7902810" cy="6791280"/>
          </a:xfrm>
          <a:prstGeom prst="rect">
            <a:avLst/>
          </a:prstGeom>
        </p:spPr>
      </p:pic>
      <p:pic>
        <p:nvPicPr>
          <p:cNvPr id="26" name="Picture 25" descr="A screenshot of a computer graphics&#10;&#10;Description automatically generated">
            <a:extLst>
              <a:ext uri="{FF2B5EF4-FFF2-40B4-BE49-F238E27FC236}">
                <a16:creationId xmlns:a16="http://schemas.microsoft.com/office/drawing/2014/main" id="{EB70D725-ED0A-E41D-3552-3C3A6E540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37477" y="9782126"/>
            <a:ext cx="9710522" cy="6828944"/>
          </a:xfrm>
          <a:prstGeom prst="rect">
            <a:avLst/>
          </a:prstGeom>
        </p:spPr>
      </p:pic>
      <p:sp>
        <p:nvSpPr>
          <p:cNvPr id="27" name="Rectangle: Rounded Corners 26">
            <a:extLst>
              <a:ext uri="{FF2B5EF4-FFF2-40B4-BE49-F238E27FC236}">
                <a16:creationId xmlns:a16="http://schemas.microsoft.com/office/drawing/2014/main" id="{3E952091-5506-070A-619F-4853920FE9E2}"/>
              </a:ext>
            </a:extLst>
          </p:cNvPr>
          <p:cNvSpPr/>
          <p:nvPr/>
        </p:nvSpPr>
        <p:spPr>
          <a:xfrm>
            <a:off x="1025922" y="11096764"/>
            <a:ext cx="7309495"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5405BDE-34CB-A974-B697-25664F678D9B}"/>
              </a:ext>
            </a:extLst>
          </p:cNvPr>
          <p:cNvSpPr/>
          <p:nvPr/>
        </p:nvSpPr>
        <p:spPr>
          <a:xfrm>
            <a:off x="18676993" y="8346445"/>
            <a:ext cx="8640960"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23B933-BE24-511D-92B3-D7C39225DD9F}"/>
              </a:ext>
            </a:extLst>
          </p:cNvPr>
          <p:cNvSpPr/>
          <p:nvPr/>
        </p:nvSpPr>
        <p:spPr>
          <a:xfrm>
            <a:off x="31787401" y="10010377"/>
            <a:ext cx="9356903"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7B368CFA-8ACA-11E5-03E1-A58A67AD62A9}"/>
              </a:ext>
            </a:extLst>
          </p:cNvPr>
          <p:cNvSpPr/>
          <p:nvPr/>
        </p:nvSpPr>
        <p:spPr>
          <a:xfrm rot="9452546">
            <a:off x="3727063" y="1474988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5D6DB68-475B-B0D8-4BEB-1B9FEB5E3468}"/>
              </a:ext>
            </a:extLst>
          </p:cNvPr>
          <p:cNvSpPr/>
          <p:nvPr/>
        </p:nvSpPr>
        <p:spPr>
          <a:xfrm rot="15164829">
            <a:off x="14564577" y="1281460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6DDA70C-7A51-302F-2E7F-DE7B107311F8}"/>
              </a:ext>
            </a:extLst>
          </p:cNvPr>
          <p:cNvSpPr/>
          <p:nvPr/>
        </p:nvSpPr>
        <p:spPr>
          <a:xfrm rot="4957325">
            <a:off x="29679106" y="14792480"/>
            <a:ext cx="8790980" cy="4915098"/>
          </a:xfrm>
          <a:prstGeom prst="arc">
            <a:avLst>
              <a:gd name="adj1" fmla="val 16200000"/>
              <a:gd name="adj2" fmla="val 6645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496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08AF50C7-8615-2131-E46E-39168BE8B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7182" y="15660526"/>
            <a:ext cx="25464322" cy="10913281"/>
          </a:xfrm>
          <a:prstGeom prst="rect">
            <a:avLst/>
          </a:prstGeom>
        </p:spPr>
      </p:pic>
      <p:pic>
        <p:nvPicPr>
          <p:cNvPr id="24" name="Picture 6" descr="Taufkirchen geothermal power plant">
            <a:extLst>
              <a:ext uri="{FF2B5EF4-FFF2-40B4-BE49-F238E27FC236}">
                <a16:creationId xmlns:a16="http://schemas.microsoft.com/office/drawing/2014/main" id="{CDAD169C-E547-BE95-F640-6B16C1319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a:stretch/>
        </p:blipFill>
        <p:spPr bwMode="auto">
          <a:xfrm>
            <a:off x="1029054" y="11078239"/>
            <a:ext cx="7309495" cy="6791280"/>
          </a:xfrm>
          <a:prstGeom prst="rect">
            <a:avLst/>
          </a:prstGeom>
          <a:noFill/>
          <a:ln w="76200">
            <a:noFill/>
          </a:ln>
          <a:extLst>
            <a:ext uri="{909E8E84-426E-40DD-AFC4-6F175D3DCCD1}">
              <a14:hiddenFill xmlns:a14="http://schemas.microsoft.com/office/drawing/2010/main">
                <a:solidFill>
                  <a:srgbClr val="FFFFFF"/>
                </a:solidFill>
              </a14:hiddenFill>
            </a:ext>
          </a:extLst>
        </p:spPr>
      </p:pic>
      <p:pic>
        <p:nvPicPr>
          <p:cNvPr id="25" name="Picture 24" descr="A graph showing a red line&#10;&#10;Description automatically generated">
            <a:extLst>
              <a:ext uri="{FF2B5EF4-FFF2-40B4-BE49-F238E27FC236}">
                <a16:creationId xmlns:a16="http://schemas.microsoft.com/office/drawing/2014/main" id="{A2AB6945-A168-9741-7749-8AC839C9B9E6}"/>
              </a:ext>
            </a:extLst>
          </p:cNvPr>
          <p:cNvPicPr>
            <a:picLocks noChangeAspect="1"/>
          </p:cNvPicPr>
          <p:nvPr/>
        </p:nvPicPr>
        <p:blipFill>
          <a:blip r:embed="rId8" cstate="print">
            <a:extLst>
              <a:ext uri="{28A0092B-C50C-407E-A947-70E740481C1C}">
                <a14:useLocalDpi xmlns:a14="http://schemas.microsoft.com/office/drawing/2010/main" val="0"/>
              </a:ext>
            </a:extLst>
          </a:blip>
          <a:srcRect l="5329" r="7397"/>
          <a:stretch/>
        </p:blipFill>
        <p:spPr>
          <a:xfrm>
            <a:off x="19037033" y="8329120"/>
            <a:ext cx="7902810" cy="6791280"/>
          </a:xfrm>
          <a:prstGeom prst="rect">
            <a:avLst/>
          </a:prstGeom>
        </p:spPr>
      </p:pic>
      <p:pic>
        <p:nvPicPr>
          <p:cNvPr id="26" name="Picture 25" descr="A screenshot of a computer graphics&#10;&#10;Description automatically generated">
            <a:extLst>
              <a:ext uri="{FF2B5EF4-FFF2-40B4-BE49-F238E27FC236}">
                <a16:creationId xmlns:a16="http://schemas.microsoft.com/office/drawing/2014/main" id="{EB70D725-ED0A-E41D-3552-3C3A6E540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37477" y="9782126"/>
            <a:ext cx="9710522" cy="6828944"/>
          </a:xfrm>
          <a:prstGeom prst="rect">
            <a:avLst/>
          </a:prstGeom>
        </p:spPr>
      </p:pic>
      <p:sp>
        <p:nvSpPr>
          <p:cNvPr id="27" name="Rectangle: Rounded Corners 26">
            <a:extLst>
              <a:ext uri="{FF2B5EF4-FFF2-40B4-BE49-F238E27FC236}">
                <a16:creationId xmlns:a16="http://schemas.microsoft.com/office/drawing/2014/main" id="{3E952091-5506-070A-619F-4853920FE9E2}"/>
              </a:ext>
            </a:extLst>
          </p:cNvPr>
          <p:cNvSpPr/>
          <p:nvPr/>
        </p:nvSpPr>
        <p:spPr>
          <a:xfrm>
            <a:off x="1025922" y="11096764"/>
            <a:ext cx="7309495"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5405BDE-34CB-A974-B697-25664F678D9B}"/>
              </a:ext>
            </a:extLst>
          </p:cNvPr>
          <p:cNvSpPr/>
          <p:nvPr/>
        </p:nvSpPr>
        <p:spPr>
          <a:xfrm>
            <a:off x="18676993" y="8346445"/>
            <a:ext cx="8640960"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23B933-BE24-511D-92B3-D7C39225DD9F}"/>
              </a:ext>
            </a:extLst>
          </p:cNvPr>
          <p:cNvSpPr/>
          <p:nvPr/>
        </p:nvSpPr>
        <p:spPr>
          <a:xfrm>
            <a:off x="31787401" y="10010377"/>
            <a:ext cx="9356903"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7B368CFA-8ACA-11E5-03E1-A58A67AD62A9}"/>
              </a:ext>
            </a:extLst>
          </p:cNvPr>
          <p:cNvSpPr/>
          <p:nvPr/>
        </p:nvSpPr>
        <p:spPr>
          <a:xfrm rot="9452546">
            <a:off x="3727063" y="1474988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5D6DB68-475B-B0D8-4BEB-1B9FEB5E3468}"/>
              </a:ext>
            </a:extLst>
          </p:cNvPr>
          <p:cNvSpPr/>
          <p:nvPr/>
        </p:nvSpPr>
        <p:spPr>
          <a:xfrm rot="15164829">
            <a:off x="14564577" y="1281460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6DDA70C-7A51-302F-2E7F-DE7B107311F8}"/>
              </a:ext>
            </a:extLst>
          </p:cNvPr>
          <p:cNvSpPr/>
          <p:nvPr/>
        </p:nvSpPr>
        <p:spPr>
          <a:xfrm rot="4957325">
            <a:off x="29679106" y="14792480"/>
            <a:ext cx="8790980" cy="4915098"/>
          </a:xfrm>
          <a:prstGeom prst="arc">
            <a:avLst>
              <a:gd name="adj1" fmla="val 16200000"/>
              <a:gd name="adj2" fmla="val 6645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9AEF8590-FAD4-A8C1-1380-A7B753039C05}"/>
              </a:ext>
            </a:extLst>
          </p:cNvPr>
          <p:cNvSpPr/>
          <p:nvPr/>
        </p:nvSpPr>
        <p:spPr>
          <a:xfrm>
            <a:off x="13300976" y="7998771"/>
            <a:ext cx="29507549"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a:extLst>
              <a:ext uri="{FF2B5EF4-FFF2-40B4-BE49-F238E27FC236}">
                <a16:creationId xmlns:a16="http://schemas.microsoft.com/office/drawing/2014/main" id="{05EC0075-6C2A-15F1-A52F-83127DF1EB19}"/>
              </a:ext>
            </a:extLst>
          </p:cNvPr>
          <p:cNvSpPr txBox="1"/>
          <p:nvPr/>
        </p:nvSpPr>
        <p:spPr>
          <a:xfrm>
            <a:off x="16619473" y="9458057"/>
            <a:ext cx="21396960" cy="16096714"/>
          </a:xfrm>
          <a:prstGeom prst="rect">
            <a:avLst/>
          </a:prstGeom>
          <a:solidFill>
            <a:schemeClr val="bg1">
              <a:alpha val="90000"/>
            </a:schemeClr>
          </a:solidFill>
          <a:ln w="76200">
            <a:solidFill>
              <a:schemeClr val="accent1"/>
            </a:solidFill>
          </a:ln>
        </p:spPr>
        <p:txBody>
          <a:bodyPr wrap="square">
            <a:spAutoFit/>
          </a:bodyPr>
          <a:lstStyle/>
          <a:p>
            <a:r>
              <a:rPr lang="en-US" sz="8000" dirty="0"/>
              <a:t>Menhir Database &amp; Experiment (12.03.2024) </a:t>
            </a:r>
          </a:p>
          <a:p>
            <a:endParaRPr lang="en-US" sz="8000" dirty="0"/>
          </a:p>
          <a:p>
            <a:pPr marL="1143000" indent="-1143000">
              <a:buFont typeface="Arial" panose="020B0604020202020204" pitchFamily="34" charset="0"/>
              <a:buChar char="•"/>
            </a:pPr>
            <a:r>
              <a:rPr lang="en-US" sz="8000" dirty="0"/>
              <a:t>More than 1000 recorded data stored in the Menhir database from long-term monitoring (over one year) for the 1</a:t>
            </a:r>
            <a:r>
              <a:rPr lang="en-US" sz="8000" baseline="30000" dirty="0"/>
              <a:t>st</a:t>
            </a:r>
            <a:r>
              <a:rPr lang="en-US" sz="8000" dirty="0"/>
              <a:t> floor </a:t>
            </a:r>
            <a:r>
              <a:rPr lang="en-US" sz="8000" b="1" dirty="0"/>
              <a:t>-&gt; Output only.</a:t>
            </a:r>
          </a:p>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t>38 </a:t>
            </a:r>
            <a:r>
              <a:rPr lang="en-US" sz="8000" dirty="0">
                <a:solidFill>
                  <a:schemeClr val="tx1"/>
                </a:solidFill>
              </a:rPr>
              <a:t>recorded data that the sensors on all three floors are activated simultaneously. </a:t>
            </a:r>
          </a:p>
          <a:p>
            <a:r>
              <a:rPr lang="en-US" sz="8000" b="1" dirty="0">
                <a:solidFill>
                  <a:schemeClr val="tx1"/>
                </a:solidFill>
              </a:rPr>
              <a:t>     -&gt; Input = Ground floor/ Output. </a:t>
            </a:r>
            <a:endParaRPr lang="en-US" sz="8000" b="1" dirty="0"/>
          </a:p>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solidFill>
                  <a:schemeClr val="tx1"/>
                </a:solidFill>
              </a:rPr>
              <a:t>13 recorded data by the Experimental hammer testing (12.03.2024) </a:t>
            </a:r>
            <a:r>
              <a:rPr lang="en-US" sz="8000" b="1" dirty="0">
                <a:solidFill>
                  <a:schemeClr val="tx1"/>
                </a:solidFill>
              </a:rPr>
              <a:t>-&gt; Input/Output.</a:t>
            </a:r>
          </a:p>
          <a:p>
            <a:pPr marL="1143000" indent="-1143000">
              <a:buFont typeface="Arial" panose="020B0604020202020204" pitchFamily="34" charset="0"/>
              <a:buChar char="•"/>
            </a:pPr>
            <a:endParaRPr lang="en-US" sz="8000" dirty="0">
              <a:solidFill>
                <a:schemeClr val="tx1"/>
              </a:solidFill>
            </a:endParaRPr>
          </a:p>
        </p:txBody>
      </p:sp>
      <p:sp>
        <p:nvSpPr>
          <p:cNvPr id="8" name="Textplatzhalter 18">
            <a:extLst>
              <a:ext uri="{FF2B5EF4-FFF2-40B4-BE49-F238E27FC236}">
                <a16:creationId xmlns:a16="http://schemas.microsoft.com/office/drawing/2014/main" id="{A4592EF4-581F-06E8-298D-8C543067227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Tree>
    <p:extLst>
      <p:ext uri="{BB962C8B-B14F-4D97-AF65-F5344CB8AC3E}">
        <p14:creationId xmlns:p14="http://schemas.microsoft.com/office/powerpoint/2010/main" val="166955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08AF50C7-8615-2131-E46E-39168BE8B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7182" y="15660526"/>
            <a:ext cx="25464322" cy="10913281"/>
          </a:xfrm>
          <a:prstGeom prst="rect">
            <a:avLst/>
          </a:prstGeom>
        </p:spPr>
      </p:pic>
      <p:pic>
        <p:nvPicPr>
          <p:cNvPr id="24" name="Picture 6" descr="Taufkirchen geothermal power plant">
            <a:extLst>
              <a:ext uri="{FF2B5EF4-FFF2-40B4-BE49-F238E27FC236}">
                <a16:creationId xmlns:a16="http://schemas.microsoft.com/office/drawing/2014/main" id="{CDAD169C-E547-BE95-F640-6B16C1319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a:stretch/>
        </p:blipFill>
        <p:spPr bwMode="auto">
          <a:xfrm>
            <a:off x="1029054" y="11078239"/>
            <a:ext cx="7309495" cy="6791280"/>
          </a:xfrm>
          <a:prstGeom prst="rect">
            <a:avLst/>
          </a:prstGeom>
          <a:noFill/>
          <a:ln w="76200">
            <a:noFill/>
          </a:ln>
          <a:extLst>
            <a:ext uri="{909E8E84-426E-40DD-AFC4-6F175D3DCCD1}">
              <a14:hiddenFill xmlns:a14="http://schemas.microsoft.com/office/drawing/2010/main">
                <a:solidFill>
                  <a:srgbClr val="FFFFFF"/>
                </a:solidFill>
              </a14:hiddenFill>
            </a:ext>
          </a:extLst>
        </p:spPr>
      </p:pic>
      <p:pic>
        <p:nvPicPr>
          <p:cNvPr id="25" name="Picture 24" descr="A graph showing a red line&#10;&#10;Description automatically generated">
            <a:extLst>
              <a:ext uri="{FF2B5EF4-FFF2-40B4-BE49-F238E27FC236}">
                <a16:creationId xmlns:a16="http://schemas.microsoft.com/office/drawing/2014/main" id="{A2AB6945-A168-9741-7749-8AC839C9B9E6}"/>
              </a:ext>
            </a:extLst>
          </p:cNvPr>
          <p:cNvPicPr>
            <a:picLocks noChangeAspect="1"/>
          </p:cNvPicPr>
          <p:nvPr/>
        </p:nvPicPr>
        <p:blipFill>
          <a:blip r:embed="rId8" cstate="print">
            <a:extLst>
              <a:ext uri="{28A0092B-C50C-407E-A947-70E740481C1C}">
                <a14:useLocalDpi xmlns:a14="http://schemas.microsoft.com/office/drawing/2010/main" val="0"/>
              </a:ext>
            </a:extLst>
          </a:blip>
          <a:srcRect l="5329" r="7397"/>
          <a:stretch/>
        </p:blipFill>
        <p:spPr>
          <a:xfrm>
            <a:off x="19037033" y="8329120"/>
            <a:ext cx="7902810" cy="6791280"/>
          </a:xfrm>
          <a:prstGeom prst="rect">
            <a:avLst/>
          </a:prstGeom>
        </p:spPr>
      </p:pic>
      <p:pic>
        <p:nvPicPr>
          <p:cNvPr id="26" name="Picture 25" descr="A screenshot of a computer graphics&#10;&#10;Description automatically generated">
            <a:extLst>
              <a:ext uri="{FF2B5EF4-FFF2-40B4-BE49-F238E27FC236}">
                <a16:creationId xmlns:a16="http://schemas.microsoft.com/office/drawing/2014/main" id="{EB70D725-ED0A-E41D-3552-3C3A6E540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37477" y="9782126"/>
            <a:ext cx="9710522" cy="6828944"/>
          </a:xfrm>
          <a:prstGeom prst="rect">
            <a:avLst/>
          </a:prstGeom>
        </p:spPr>
      </p:pic>
      <p:sp>
        <p:nvSpPr>
          <p:cNvPr id="27" name="Rectangle: Rounded Corners 26">
            <a:extLst>
              <a:ext uri="{FF2B5EF4-FFF2-40B4-BE49-F238E27FC236}">
                <a16:creationId xmlns:a16="http://schemas.microsoft.com/office/drawing/2014/main" id="{3E952091-5506-070A-619F-4853920FE9E2}"/>
              </a:ext>
            </a:extLst>
          </p:cNvPr>
          <p:cNvSpPr/>
          <p:nvPr/>
        </p:nvSpPr>
        <p:spPr>
          <a:xfrm>
            <a:off x="1025922" y="11096764"/>
            <a:ext cx="7309495"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5405BDE-34CB-A974-B697-25664F678D9B}"/>
              </a:ext>
            </a:extLst>
          </p:cNvPr>
          <p:cNvSpPr/>
          <p:nvPr/>
        </p:nvSpPr>
        <p:spPr>
          <a:xfrm>
            <a:off x="18676993" y="8346445"/>
            <a:ext cx="8640960"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23B933-BE24-511D-92B3-D7C39225DD9F}"/>
              </a:ext>
            </a:extLst>
          </p:cNvPr>
          <p:cNvSpPr/>
          <p:nvPr/>
        </p:nvSpPr>
        <p:spPr>
          <a:xfrm>
            <a:off x="31787401" y="10010377"/>
            <a:ext cx="9356903"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7B368CFA-8ACA-11E5-03E1-A58A67AD62A9}"/>
              </a:ext>
            </a:extLst>
          </p:cNvPr>
          <p:cNvSpPr/>
          <p:nvPr/>
        </p:nvSpPr>
        <p:spPr>
          <a:xfrm rot="9452546">
            <a:off x="3727063" y="1474988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5D6DB68-475B-B0D8-4BEB-1B9FEB5E3468}"/>
              </a:ext>
            </a:extLst>
          </p:cNvPr>
          <p:cNvSpPr/>
          <p:nvPr/>
        </p:nvSpPr>
        <p:spPr>
          <a:xfrm rot="15164829">
            <a:off x="14564577" y="1281460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6DDA70C-7A51-302F-2E7F-DE7B107311F8}"/>
              </a:ext>
            </a:extLst>
          </p:cNvPr>
          <p:cNvSpPr/>
          <p:nvPr/>
        </p:nvSpPr>
        <p:spPr>
          <a:xfrm rot="4957325">
            <a:off x="29679106" y="14792480"/>
            <a:ext cx="8790980" cy="4915098"/>
          </a:xfrm>
          <a:prstGeom prst="arc">
            <a:avLst>
              <a:gd name="adj1" fmla="val 16200000"/>
              <a:gd name="adj2" fmla="val 6645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197FBF1F-50F0-0DBA-F75A-C2582AAF5C56}"/>
              </a:ext>
            </a:extLst>
          </p:cNvPr>
          <p:cNvSpPr/>
          <p:nvPr/>
        </p:nvSpPr>
        <p:spPr>
          <a:xfrm>
            <a:off x="27677993" y="7998771"/>
            <a:ext cx="15130532"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7207AC-3E1E-F741-9836-D6886632B138}"/>
              </a:ext>
            </a:extLst>
          </p:cNvPr>
          <p:cNvSpPr/>
          <p:nvPr/>
        </p:nvSpPr>
        <p:spPr>
          <a:xfrm>
            <a:off x="103951" y="8331203"/>
            <a:ext cx="13541268"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F869A4-7728-4688-6097-8E8DF115CEA7}"/>
              </a:ext>
            </a:extLst>
          </p:cNvPr>
          <p:cNvSpPr/>
          <p:nvPr/>
        </p:nvSpPr>
        <p:spPr>
          <a:xfrm>
            <a:off x="21106714" y="15478019"/>
            <a:ext cx="6469539" cy="12097377"/>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A69C55-FBA8-38E2-87CF-E6052B3BEF10}"/>
              </a:ext>
            </a:extLst>
          </p:cNvPr>
          <p:cNvSpPr/>
          <p:nvPr/>
        </p:nvSpPr>
        <p:spPr>
          <a:xfrm>
            <a:off x="13156515" y="20014105"/>
            <a:ext cx="7950199" cy="693464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66E308C-0783-2F62-695E-AF134F04D422}"/>
              </a:ext>
            </a:extLst>
          </p:cNvPr>
          <p:cNvSpPr txBox="1"/>
          <p:nvPr/>
        </p:nvSpPr>
        <p:spPr>
          <a:xfrm>
            <a:off x="818488" y="10478672"/>
            <a:ext cx="13905408" cy="13634502"/>
          </a:xfrm>
          <a:prstGeom prst="rect">
            <a:avLst/>
          </a:prstGeom>
          <a:solidFill>
            <a:schemeClr val="bg1">
              <a:alpha val="90000"/>
            </a:schemeClr>
          </a:solidFill>
          <a:ln w="76200">
            <a:solidFill>
              <a:schemeClr val="accent1"/>
            </a:solidFill>
          </a:ln>
        </p:spPr>
        <p:txBody>
          <a:bodyPr wrap="square">
            <a:spAutoFit/>
          </a:bodyPr>
          <a:lstStyle/>
          <a:p>
            <a:pPr marL="1143000" indent="-1143000">
              <a:buFont typeface="Arial" panose="020B0604020202020204" pitchFamily="34" charset="0"/>
              <a:buChar char="•"/>
            </a:pPr>
            <a:r>
              <a:rPr lang="en-US" sz="8000" dirty="0">
                <a:solidFill>
                  <a:schemeClr val="tx1"/>
                </a:solidFill>
              </a:rPr>
              <a:t>Clustering </a:t>
            </a:r>
          </a:p>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solidFill>
                  <a:schemeClr val="tx1"/>
                </a:solidFill>
              </a:rPr>
              <a:t>System Identification</a:t>
            </a:r>
            <a:endParaRPr lang="en-US" sz="8000" dirty="0"/>
          </a:p>
          <a:p>
            <a:pPr marL="1143000" indent="-1143000">
              <a:buFont typeface="Arial" panose="020B0604020202020204" pitchFamily="34" charset="0"/>
              <a:buChar char="•"/>
            </a:pPr>
            <a:endParaRPr lang="en-US" sz="8000" dirty="0">
              <a:solidFill>
                <a:schemeClr val="tx1"/>
              </a:solidFill>
            </a:endParaRPr>
          </a:p>
          <a:p>
            <a:pPr marL="1143000" indent="-1143000">
              <a:buFont typeface="Arial" panose="020B0604020202020204" pitchFamily="34" charset="0"/>
              <a:buChar char="•"/>
            </a:pPr>
            <a:r>
              <a:rPr lang="en-US" sz="8000" dirty="0"/>
              <a:t>Forming the FRF</a:t>
            </a:r>
          </a:p>
          <a:p>
            <a:pPr marL="1143000" indent="-1143000">
              <a:buFont typeface="Arial" panose="020B0604020202020204" pitchFamily="34" charset="0"/>
              <a:buChar char="•"/>
            </a:pPr>
            <a:endParaRPr lang="en-US" sz="8000" dirty="0">
              <a:solidFill>
                <a:schemeClr val="tx1"/>
              </a:solidFill>
            </a:endParaRPr>
          </a:p>
          <a:p>
            <a:pPr marL="1143000" indent="-1143000">
              <a:buFont typeface="Arial" panose="020B0604020202020204" pitchFamily="34" charset="0"/>
              <a:buChar char="•"/>
            </a:pPr>
            <a:r>
              <a:rPr lang="en-US" sz="8000" dirty="0"/>
              <a:t>Parameterized the FRFs by rational-based polynomial or other technique</a:t>
            </a:r>
          </a:p>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t>Introduce uncertainty.  </a:t>
            </a:r>
            <a:endParaRPr lang="en-US" sz="8000" dirty="0">
              <a:solidFill>
                <a:schemeClr val="tx1"/>
              </a:solidFill>
            </a:endParaRPr>
          </a:p>
        </p:txBody>
      </p:sp>
      <p:sp>
        <p:nvSpPr>
          <p:cNvPr id="8" name="Textplatzhalter 18">
            <a:extLst>
              <a:ext uri="{FF2B5EF4-FFF2-40B4-BE49-F238E27FC236}">
                <a16:creationId xmlns:a16="http://schemas.microsoft.com/office/drawing/2014/main" id="{E2D88CFA-0903-8D98-D081-191D71C6B4DC}"/>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Tree>
    <p:extLst>
      <p:ext uri="{BB962C8B-B14F-4D97-AF65-F5344CB8AC3E}">
        <p14:creationId xmlns:p14="http://schemas.microsoft.com/office/powerpoint/2010/main" val="401176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2" name="Textplatzhalter 18">
            <a:extLst>
              <a:ext uri="{FF2B5EF4-FFF2-40B4-BE49-F238E27FC236}">
                <a16:creationId xmlns:a16="http://schemas.microsoft.com/office/drawing/2014/main" id="{F2D850FD-4594-C8F5-F2F7-673D1AEB3C5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08AF50C7-8615-2131-E46E-39168BE8B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7182" y="15660526"/>
            <a:ext cx="25464322" cy="10913281"/>
          </a:xfrm>
          <a:prstGeom prst="rect">
            <a:avLst/>
          </a:prstGeom>
        </p:spPr>
      </p:pic>
      <p:pic>
        <p:nvPicPr>
          <p:cNvPr id="24" name="Picture 6" descr="Taufkirchen geothermal power plant">
            <a:extLst>
              <a:ext uri="{FF2B5EF4-FFF2-40B4-BE49-F238E27FC236}">
                <a16:creationId xmlns:a16="http://schemas.microsoft.com/office/drawing/2014/main" id="{CDAD169C-E547-BE95-F640-6B16C1319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a:stretch/>
        </p:blipFill>
        <p:spPr bwMode="auto">
          <a:xfrm>
            <a:off x="1029054" y="11078239"/>
            <a:ext cx="7309495" cy="6791280"/>
          </a:xfrm>
          <a:prstGeom prst="rect">
            <a:avLst/>
          </a:prstGeom>
          <a:noFill/>
          <a:ln w="76200">
            <a:noFill/>
          </a:ln>
          <a:extLst>
            <a:ext uri="{909E8E84-426E-40DD-AFC4-6F175D3DCCD1}">
              <a14:hiddenFill xmlns:a14="http://schemas.microsoft.com/office/drawing/2010/main">
                <a:solidFill>
                  <a:srgbClr val="FFFFFF"/>
                </a:solidFill>
              </a14:hiddenFill>
            </a:ext>
          </a:extLst>
        </p:spPr>
      </p:pic>
      <p:pic>
        <p:nvPicPr>
          <p:cNvPr id="25" name="Picture 24" descr="A graph showing a red line&#10;&#10;Description automatically generated">
            <a:extLst>
              <a:ext uri="{FF2B5EF4-FFF2-40B4-BE49-F238E27FC236}">
                <a16:creationId xmlns:a16="http://schemas.microsoft.com/office/drawing/2014/main" id="{A2AB6945-A168-9741-7749-8AC839C9B9E6}"/>
              </a:ext>
            </a:extLst>
          </p:cNvPr>
          <p:cNvPicPr>
            <a:picLocks noChangeAspect="1"/>
          </p:cNvPicPr>
          <p:nvPr/>
        </p:nvPicPr>
        <p:blipFill>
          <a:blip r:embed="rId8" cstate="print">
            <a:extLst>
              <a:ext uri="{28A0092B-C50C-407E-A947-70E740481C1C}">
                <a14:useLocalDpi xmlns:a14="http://schemas.microsoft.com/office/drawing/2010/main" val="0"/>
              </a:ext>
            </a:extLst>
          </a:blip>
          <a:srcRect l="5329" r="7397"/>
          <a:stretch/>
        </p:blipFill>
        <p:spPr>
          <a:xfrm>
            <a:off x="19037033" y="8329120"/>
            <a:ext cx="7902810" cy="6791280"/>
          </a:xfrm>
          <a:prstGeom prst="rect">
            <a:avLst/>
          </a:prstGeom>
        </p:spPr>
      </p:pic>
      <p:pic>
        <p:nvPicPr>
          <p:cNvPr id="26" name="Picture 25" descr="A screenshot of a computer graphics&#10;&#10;Description automatically generated">
            <a:extLst>
              <a:ext uri="{FF2B5EF4-FFF2-40B4-BE49-F238E27FC236}">
                <a16:creationId xmlns:a16="http://schemas.microsoft.com/office/drawing/2014/main" id="{EB70D725-ED0A-E41D-3552-3C3A6E540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37477" y="9782126"/>
            <a:ext cx="9710522" cy="6828944"/>
          </a:xfrm>
          <a:prstGeom prst="rect">
            <a:avLst/>
          </a:prstGeom>
        </p:spPr>
      </p:pic>
      <p:sp>
        <p:nvSpPr>
          <p:cNvPr id="27" name="Rectangle: Rounded Corners 26">
            <a:extLst>
              <a:ext uri="{FF2B5EF4-FFF2-40B4-BE49-F238E27FC236}">
                <a16:creationId xmlns:a16="http://schemas.microsoft.com/office/drawing/2014/main" id="{3E952091-5506-070A-619F-4853920FE9E2}"/>
              </a:ext>
            </a:extLst>
          </p:cNvPr>
          <p:cNvSpPr/>
          <p:nvPr/>
        </p:nvSpPr>
        <p:spPr>
          <a:xfrm>
            <a:off x="1025922" y="11096764"/>
            <a:ext cx="7309495"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5405BDE-34CB-A974-B697-25664F678D9B}"/>
              </a:ext>
            </a:extLst>
          </p:cNvPr>
          <p:cNvSpPr/>
          <p:nvPr/>
        </p:nvSpPr>
        <p:spPr>
          <a:xfrm>
            <a:off x="18676993" y="8346445"/>
            <a:ext cx="8640960"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23B933-BE24-511D-92B3-D7C39225DD9F}"/>
              </a:ext>
            </a:extLst>
          </p:cNvPr>
          <p:cNvSpPr/>
          <p:nvPr/>
        </p:nvSpPr>
        <p:spPr>
          <a:xfrm>
            <a:off x="31787401" y="10010377"/>
            <a:ext cx="9356903"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7B368CFA-8ACA-11E5-03E1-A58A67AD62A9}"/>
              </a:ext>
            </a:extLst>
          </p:cNvPr>
          <p:cNvSpPr/>
          <p:nvPr/>
        </p:nvSpPr>
        <p:spPr>
          <a:xfrm rot="9452546">
            <a:off x="3727063" y="1474988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5D6DB68-475B-B0D8-4BEB-1B9FEB5E3468}"/>
              </a:ext>
            </a:extLst>
          </p:cNvPr>
          <p:cNvSpPr/>
          <p:nvPr/>
        </p:nvSpPr>
        <p:spPr>
          <a:xfrm rot="15164829">
            <a:off x="14564577" y="1281460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6DDA70C-7A51-302F-2E7F-DE7B107311F8}"/>
              </a:ext>
            </a:extLst>
          </p:cNvPr>
          <p:cNvSpPr/>
          <p:nvPr/>
        </p:nvSpPr>
        <p:spPr>
          <a:xfrm rot="4957325">
            <a:off x="29679106" y="14792480"/>
            <a:ext cx="8790980" cy="4915098"/>
          </a:xfrm>
          <a:prstGeom prst="arc">
            <a:avLst>
              <a:gd name="adj1" fmla="val 16200000"/>
              <a:gd name="adj2" fmla="val 6645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197FBF1F-50F0-0DBA-F75A-C2582AAF5C56}"/>
              </a:ext>
            </a:extLst>
          </p:cNvPr>
          <p:cNvSpPr/>
          <p:nvPr/>
        </p:nvSpPr>
        <p:spPr>
          <a:xfrm>
            <a:off x="27576253" y="7998771"/>
            <a:ext cx="15232272"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7207AC-3E1E-F741-9836-D6886632B138}"/>
              </a:ext>
            </a:extLst>
          </p:cNvPr>
          <p:cNvSpPr/>
          <p:nvPr/>
        </p:nvSpPr>
        <p:spPr>
          <a:xfrm>
            <a:off x="103951" y="8331203"/>
            <a:ext cx="13541268"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F869A4-7728-4688-6097-8E8DF115CEA7}"/>
              </a:ext>
            </a:extLst>
          </p:cNvPr>
          <p:cNvSpPr/>
          <p:nvPr/>
        </p:nvSpPr>
        <p:spPr>
          <a:xfrm>
            <a:off x="21106714" y="7998772"/>
            <a:ext cx="6469539" cy="15566152"/>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A69C55-FBA8-38E2-87CF-E6052B3BEF10}"/>
              </a:ext>
            </a:extLst>
          </p:cNvPr>
          <p:cNvSpPr/>
          <p:nvPr/>
        </p:nvSpPr>
        <p:spPr>
          <a:xfrm>
            <a:off x="13184115" y="7977064"/>
            <a:ext cx="7950199" cy="11941892"/>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E0A514E-33B4-230D-947C-4783A714E38D}"/>
              </a:ext>
            </a:extLst>
          </p:cNvPr>
          <p:cNvSpPr txBox="1"/>
          <p:nvPr/>
        </p:nvSpPr>
        <p:spPr>
          <a:xfrm>
            <a:off x="23203995" y="11115757"/>
            <a:ext cx="15608552" cy="12403395"/>
          </a:xfrm>
          <a:prstGeom prst="rect">
            <a:avLst/>
          </a:prstGeom>
          <a:solidFill>
            <a:schemeClr val="bg1">
              <a:alpha val="90000"/>
            </a:schemeClr>
          </a:solidFill>
          <a:ln w="76200">
            <a:solidFill>
              <a:schemeClr val="accent1"/>
            </a:solidFill>
          </a:ln>
        </p:spPr>
        <p:txBody>
          <a:bodyPr wrap="square">
            <a:spAutoFit/>
          </a:bodyPr>
          <a:lstStyle/>
          <a:p>
            <a:pPr marL="1143000" indent="-1143000">
              <a:buFont typeface="Arial" panose="020B0604020202020204" pitchFamily="34" charset="0"/>
              <a:buChar char="•"/>
            </a:pPr>
            <a:r>
              <a:rPr lang="en-US" sz="8000" dirty="0">
                <a:solidFill>
                  <a:schemeClr val="tx1"/>
                </a:solidFill>
              </a:rPr>
              <a:t>Infer the possible excitation types once FRFs are built.</a:t>
            </a:r>
          </a:p>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t>Introduce the new excitation type, geothermal-induced earthquake, for further simulation.</a:t>
            </a:r>
          </a:p>
          <a:p>
            <a:pPr marL="1143000" indent="-1143000">
              <a:buFont typeface="Arial" panose="020B0604020202020204" pitchFamily="34" charset="0"/>
              <a:buChar char="•"/>
            </a:pPr>
            <a:endParaRPr lang="en-US" sz="8000" dirty="0">
              <a:solidFill>
                <a:schemeClr val="tx1"/>
              </a:solidFill>
            </a:endParaRPr>
          </a:p>
          <a:p>
            <a:pPr marL="1143000" indent="-1143000">
              <a:buFont typeface="Arial" panose="020B0604020202020204" pitchFamily="34" charset="0"/>
              <a:buChar char="•"/>
            </a:pPr>
            <a:r>
              <a:rPr lang="en-US" sz="8000" dirty="0">
                <a:solidFill>
                  <a:schemeClr val="tx1"/>
                </a:solidFill>
              </a:rPr>
              <a:t>More than 500 recorded earthquakes are </a:t>
            </a:r>
            <a:r>
              <a:rPr lang="en-US" sz="8000" dirty="0"/>
              <a:t>stored in the Database in </a:t>
            </a:r>
            <a:r>
              <a:rPr lang="en-US" sz="8000" dirty="0" err="1"/>
              <a:t>Insheim</a:t>
            </a:r>
            <a:r>
              <a:rPr lang="en-US" sz="8000" dirty="0"/>
              <a:t> area. </a:t>
            </a:r>
            <a:endParaRPr lang="en-US" sz="8000" dirty="0">
              <a:solidFill>
                <a:schemeClr val="tx1"/>
              </a:solidFill>
            </a:endParaRPr>
          </a:p>
        </p:txBody>
      </p:sp>
    </p:spTree>
    <p:extLst>
      <p:ext uri="{BB962C8B-B14F-4D97-AF65-F5344CB8AC3E}">
        <p14:creationId xmlns:p14="http://schemas.microsoft.com/office/powerpoint/2010/main" val="170309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7">
            <a:extLst>
              <a:ext uri="{FF2B5EF4-FFF2-40B4-BE49-F238E27FC236}">
                <a16:creationId xmlns:a16="http://schemas.microsoft.com/office/drawing/2014/main" id="{FDBDF45A-DD93-E1E4-4C06-1492DC0DD3E0}"/>
              </a:ext>
            </a:extLst>
          </p:cNvPr>
          <p:cNvSpPr txBox="1">
            <a:spLocks/>
          </p:cNvSpPr>
          <p:nvPr/>
        </p:nvSpPr>
        <p:spPr>
          <a:xfrm>
            <a:off x="1656000" y="7219107"/>
            <a:ext cx="39492000" cy="508672"/>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44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a:t>Prof. Dr. Gerhard Müller (Chair of Structural Mechanics), Prof. Dr. Wolfgang Wall (Chair of Numerical Mechanics)</a:t>
            </a:r>
            <a:endParaRPr lang="en-US" dirty="0"/>
          </a:p>
        </p:txBody>
      </p:sp>
      <p:sp>
        <p:nvSpPr>
          <p:cNvPr id="13" name="Titel 10">
            <a:extLst>
              <a:ext uri="{FF2B5EF4-FFF2-40B4-BE49-F238E27FC236}">
                <a16:creationId xmlns:a16="http://schemas.microsoft.com/office/drawing/2014/main" id="{E1CD9617-82D0-3B30-5DE5-FB9222A60995}"/>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4" name="TextBox 13">
            <a:extLst>
              <a:ext uri="{FF2B5EF4-FFF2-40B4-BE49-F238E27FC236}">
                <a16:creationId xmlns:a16="http://schemas.microsoft.com/office/drawing/2014/main" id="{758A6714-7A59-3367-BB1E-B17C0AB23A11}"/>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5" name="TextBox 14">
            <a:extLst>
              <a:ext uri="{FF2B5EF4-FFF2-40B4-BE49-F238E27FC236}">
                <a16:creationId xmlns:a16="http://schemas.microsoft.com/office/drawing/2014/main" id="{1C176CBE-70AD-7961-CD23-6CA5DEFED667}"/>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E8845580-4D53-C7A7-0080-265BB10651E5}"/>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88272F00-FE55-FF89-BD1B-D33FAF7BB285}"/>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E2FD0229-E5B2-66E2-2DCF-983A660ECFCD}"/>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4DD601EE-084C-A79F-D392-42780F62B964}"/>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D99B8481-A772-A372-0D58-6346073E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08AF50C7-8615-2131-E46E-39168BE8B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7182" y="15660526"/>
            <a:ext cx="25464322" cy="10913281"/>
          </a:xfrm>
          <a:prstGeom prst="rect">
            <a:avLst/>
          </a:prstGeom>
        </p:spPr>
      </p:pic>
      <p:pic>
        <p:nvPicPr>
          <p:cNvPr id="24" name="Picture 6" descr="Taufkirchen geothermal power plant">
            <a:extLst>
              <a:ext uri="{FF2B5EF4-FFF2-40B4-BE49-F238E27FC236}">
                <a16:creationId xmlns:a16="http://schemas.microsoft.com/office/drawing/2014/main" id="{CDAD169C-E547-BE95-F640-6B16C1319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a:stretch/>
        </p:blipFill>
        <p:spPr bwMode="auto">
          <a:xfrm>
            <a:off x="1029054" y="11078239"/>
            <a:ext cx="7309495" cy="6791280"/>
          </a:xfrm>
          <a:prstGeom prst="rect">
            <a:avLst/>
          </a:prstGeom>
          <a:noFill/>
          <a:ln w="76200">
            <a:noFill/>
          </a:ln>
          <a:extLst>
            <a:ext uri="{909E8E84-426E-40DD-AFC4-6F175D3DCCD1}">
              <a14:hiddenFill xmlns:a14="http://schemas.microsoft.com/office/drawing/2010/main">
                <a:solidFill>
                  <a:srgbClr val="FFFFFF"/>
                </a:solidFill>
              </a14:hiddenFill>
            </a:ext>
          </a:extLst>
        </p:spPr>
      </p:pic>
      <p:pic>
        <p:nvPicPr>
          <p:cNvPr id="25" name="Picture 24" descr="A graph showing a red line&#10;&#10;Description automatically generated">
            <a:extLst>
              <a:ext uri="{FF2B5EF4-FFF2-40B4-BE49-F238E27FC236}">
                <a16:creationId xmlns:a16="http://schemas.microsoft.com/office/drawing/2014/main" id="{A2AB6945-A168-9741-7749-8AC839C9B9E6}"/>
              </a:ext>
            </a:extLst>
          </p:cNvPr>
          <p:cNvPicPr>
            <a:picLocks noChangeAspect="1"/>
          </p:cNvPicPr>
          <p:nvPr/>
        </p:nvPicPr>
        <p:blipFill>
          <a:blip r:embed="rId8" cstate="print">
            <a:extLst>
              <a:ext uri="{28A0092B-C50C-407E-A947-70E740481C1C}">
                <a14:useLocalDpi xmlns:a14="http://schemas.microsoft.com/office/drawing/2010/main" val="0"/>
              </a:ext>
            </a:extLst>
          </a:blip>
          <a:srcRect l="5329" r="7397"/>
          <a:stretch/>
        </p:blipFill>
        <p:spPr>
          <a:xfrm>
            <a:off x="19037033" y="8329120"/>
            <a:ext cx="7902810" cy="6791280"/>
          </a:xfrm>
          <a:prstGeom prst="rect">
            <a:avLst/>
          </a:prstGeom>
        </p:spPr>
      </p:pic>
      <p:pic>
        <p:nvPicPr>
          <p:cNvPr id="26" name="Picture 25" descr="A screenshot of a computer graphics&#10;&#10;Description automatically generated">
            <a:extLst>
              <a:ext uri="{FF2B5EF4-FFF2-40B4-BE49-F238E27FC236}">
                <a16:creationId xmlns:a16="http://schemas.microsoft.com/office/drawing/2014/main" id="{EB70D725-ED0A-E41D-3552-3C3A6E540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37477" y="9782126"/>
            <a:ext cx="9710522" cy="6828944"/>
          </a:xfrm>
          <a:prstGeom prst="rect">
            <a:avLst/>
          </a:prstGeom>
        </p:spPr>
      </p:pic>
      <p:sp>
        <p:nvSpPr>
          <p:cNvPr id="27" name="Rectangle: Rounded Corners 26">
            <a:extLst>
              <a:ext uri="{FF2B5EF4-FFF2-40B4-BE49-F238E27FC236}">
                <a16:creationId xmlns:a16="http://schemas.microsoft.com/office/drawing/2014/main" id="{3E952091-5506-070A-619F-4853920FE9E2}"/>
              </a:ext>
            </a:extLst>
          </p:cNvPr>
          <p:cNvSpPr/>
          <p:nvPr/>
        </p:nvSpPr>
        <p:spPr>
          <a:xfrm>
            <a:off x="1025922" y="11096764"/>
            <a:ext cx="7309495"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5405BDE-34CB-A974-B697-25664F678D9B}"/>
              </a:ext>
            </a:extLst>
          </p:cNvPr>
          <p:cNvSpPr/>
          <p:nvPr/>
        </p:nvSpPr>
        <p:spPr>
          <a:xfrm>
            <a:off x="18676993" y="8346445"/>
            <a:ext cx="8640960"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323B933-BE24-511D-92B3-D7C39225DD9F}"/>
              </a:ext>
            </a:extLst>
          </p:cNvPr>
          <p:cNvSpPr/>
          <p:nvPr/>
        </p:nvSpPr>
        <p:spPr>
          <a:xfrm>
            <a:off x="31787401" y="10010377"/>
            <a:ext cx="9356903" cy="6756629"/>
          </a:xfrm>
          <a:prstGeom prst="roundRect">
            <a:avLst>
              <a:gd name="adj" fmla="val 2022"/>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7B368CFA-8ACA-11E5-03E1-A58A67AD62A9}"/>
              </a:ext>
            </a:extLst>
          </p:cNvPr>
          <p:cNvSpPr/>
          <p:nvPr/>
        </p:nvSpPr>
        <p:spPr>
          <a:xfrm rot="9452546">
            <a:off x="3727063" y="1474988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D5D6DB68-475B-B0D8-4BEB-1B9FEB5E3468}"/>
              </a:ext>
            </a:extLst>
          </p:cNvPr>
          <p:cNvSpPr/>
          <p:nvPr/>
        </p:nvSpPr>
        <p:spPr>
          <a:xfrm rot="15164829">
            <a:off x="14564577" y="12814606"/>
            <a:ext cx="8790980" cy="4915098"/>
          </a:xfrm>
          <a:prstGeom prst="arc">
            <a:avLst>
              <a:gd name="adj1" fmla="val 16200000"/>
              <a:gd name="adj2" fmla="val 66450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B6DDA70C-7A51-302F-2E7F-DE7B107311F8}"/>
              </a:ext>
            </a:extLst>
          </p:cNvPr>
          <p:cNvSpPr/>
          <p:nvPr/>
        </p:nvSpPr>
        <p:spPr>
          <a:xfrm rot="4957325">
            <a:off x="29679106" y="14792480"/>
            <a:ext cx="8790980" cy="4915098"/>
          </a:xfrm>
          <a:prstGeom prst="arc">
            <a:avLst>
              <a:gd name="adj1" fmla="val 16200000"/>
              <a:gd name="adj2" fmla="val 664500"/>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6C7207AC-3E1E-F741-9836-D6886632B138}"/>
              </a:ext>
            </a:extLst>
          </p:cNvPr>
          <p:cNvSpPr/>
          <p:nvPr/>
        </p:nvSpPr>
        <p:spPr>
          <a:xfrm>
            <a:off x="103951" y="8331203"/>
            <a:ext cx="13541268" cy="18846028"/>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F869A4-7728-4688-6097-8E8DF115CEA7}"/>
              </a:ext>
            </a:extLst>
          </p:cNvPr>
          <p:cNvSpPr/>
          <p:nvPr/>
        </p:nvSpPr>
        <p:spPr>
          <a:xfrm>
            <a:off x="21106714" y="7998772"/>
            <a:ext cx="6469539" cy="7329321"/>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A69C55-FBA8-38E2-87CF-E6052B3BEF10}"/>
              </a:ext>
            </a:extLst>
          </p:cNvPr>
          <p:cNvSpPr/>
          <p:nvPr/>
        </p:nvSpPr>
        <p:spPr>
          <a:xfrm>
            <a:off x="13184115" y="7977063"/>
            <a:ext cx="7950199" cy="18867735"/>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1F1356-B182-4727-3160-5CDC80BC742D}"/>
              </a:ext>
            </a:extLst>
          </p:cNvPr>
          <p:cNvSpPr/>
          <p:nvPr/>
        </p:nvSpPr>
        <p:spPr>
          <a:xfrm>
            <a:off x="21106714" y="23637967"/>
            <a:ext cx="6469539" cy="3764284"/>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platzhalter 18">
            <a:extLst>
              <a:ext uri="{FF2B5EF4-FFF2-40B4-BE49-F238E27FC236}">
                <a16:creationId xmlns:a16="http://schemas.microsoft.com/office/drawing/2014/main" id="{4D1F16FE-B40C-8D1A-2965-8694E4BCEEDC}"/>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
        <p:nvSpPr>
          <p:cNvPr id="8" name="TextBox 7">
            <a:extLst>
              <a:ext uri="{FF2B5EF4-FFF2-40B4-BE49-F238E27FC236}">
                <a16:creationId xmlns:a16="http://schemas.microsoft.com/office/drawing/2014/main" id="{390C2B66-46A5-98AF-BC36-D988AF693B70}"/>
              </a:ext>
            </a:extLst>
          </p:cNvPr>
          <p:cNvSpPr txBox="1"/>
          <p:nvPr/>
        </p:nvSpPr>
        <p:spPr>
          <a:xfrm>
            <a:off x="3275321" y="9460451"/>
            <a:ext cx="16201853" cy="17327820"/>
          </a:xfrm>
          <a:prstGeom prst="rect">
            <a:avLst/>
          </a:prstGeom>
          <a:solidFill>
            <a:schemeClr val="bg1">
              <a:alpha val="90000"/>
            </a:schemeClr>
          </a:solidFill>
          <a:ln w="76200">
            <a:solidFill>
              <a:schemeClr val="accent1"/>
            </a:solidFill>
          </a:ln>
        </p:spPr>
        <p:txBody>
          <a:bodyPr wrap="square">
            <a:spAutoFit/>
          </a:bodyPr>
          <a:lstStyle/>
          <a:p>
            <a:pPr marL="1143000" indent="-1143000">
              <a:buFont typeface="Arial" panose="020B0604020202020204" pitchFamily="34" charset="0"/>
              <a:buChar char="•"/>
            </a:pPr>
            <a:endParaRPr lang="en-US" sz="8000" dirty="0"/>
          </a:p>
          <a:p>
            <a:pPr marL="1143000" indent="-1143000">
              <a:buFont typeface="Arial" panose="020B0604020202020204" pitchFamily="34" charset="0"/>
              <a:buChar char="•"/>
            </a:pPr>
            <a:r>
              <a:rPr lang="en-US" sz="8000" dirty="0"/>
              <a:t>Build FE Model and update the FE model using information obtained from the system identification stage.</a:t>
            </a:r>
          </a:p>
          <a:p>
            <a:pPr marL="1143000" indent="-1143000">
              <a:buFont typeface="Arial" panose="020B0604020202020204" pitchFamily="34" charset="0"/>
              <a:buChar char="•"/>
            </a:pPr>
            <a:endParaRPr lang="en-US" sz="8000" dirty="0">
              <a:solidFill>
                <a:schemeClr val="tx1"/>
              </a:solidFill>
            </a:endParaRPr>
          </a:p>
          <a:p>
            <a:pPr marL="1143000" indent="-1143000">
              <a:buFont typeface="Arial" panose="020B0604020202020204" pitchFamily="34" charset="0"/>
              <a:buChar char="•"/>
            </a:pPr>
            <a:r>
              <a:rPr lang="en-US" sz="8000" dirty="0"/>
              <a:t>Simulation</a:t>
            </a:r>
          </a:p>
          <a:p>
            <a:pPr marL="1143000" indent="-1143000">
              <a:buFont typeface="Arial" panose="020B0604020202020204" pitchFamily="34" charset="0"/>
              <a:buChar char="•"/>
            </a:pPr>
            <a:endParaRPr lang="en-US" sz="8000" dirty="0">
              <a:solidFill>
                <a:schemeClr val="tx1"/>
              </a:solidFill>
            </a:endParaRPr>
          </a:p>
          <a:p>
            <a:pPr marL="1143000" indent="-1143000">
              <a:buFont typeface="Arial" panose="020B0604020202020204" pitchFamily="34" charset="0"/>
              <a:buChar char="•"/>
            </a:pPr>
            <a:r>
              <a:rPr lang="en-US" sz="8000" dirty="0"/>
              <a:t>Building the Surrogate model, where Input = R,M,D of GMs / Output = max V</a:t>
            </a:r>
            <a:endParaRPr lang="en-US" sz="8000" dirty="0">
              <a:solidFill>
                <a:schemeClr val="tx1"/>
              </a:solidFill>
            </a:endParaRPr>
          </a:p>
          <a:p>
            <a:endParaRPr lang="en-US" sz="8000" dirty="0">
              <a:solidFill>
                <a:schemeClr val="tx1"/>
              </a:solidFill>
            </a:endParaRPr>
          </a:p>
          <a:p>
            <a:pPr marL="1143000" indent="-1143000">
              <a:buFont typeface="Arial" panose="020B0604020202020204" pitchFamily="34" charset="0"/>
              <a:buChar char="•"/>
            </a:pPr>
            <a:r>
              <a:rPr lang="en-US" sz="8000" dirty="0"/>
              <a:t>Including UQ analysis.</a:t>
            </a:r>
          </a:p>
          <a:p>
            <a:pPr marL="1143000" indent="-1143000">
              <a:buFont typeface="Arial" panose="020B0604020202020204" pitchFamily="34" charset="0"/>
              <a:buChar char="•"/>
            </a:pPr>
            <a:endParaRPr lang="en-US" sz="8000" dirty="0">
              <a:solidFill>
                <a:schemeClr val="tx1"/>
              </a:solidFill>
            </a:endParaRPr>
          </a:p>
        </p:txBody>
      </p:sp>
    </p:spTree>
    <p:extLst>
      <p:ext uri="{BB962C8B-B14F-4D97-AF65-F5344CB8AC3E}">
        <p14:creationId xmlns:p14="http://schemas.microsoft.com/office/powerpoint/2010/main" val="39171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2"/>
            <a:ext cx="39492000" cy="19439973"/>
          </a:xfrm>
          <a:ln>
            <a:noFill/>
          </a:ln>
        </p:spPr>
        <p:txBody>
          <a:bodyPr/>
          <a:lstStyle/>
          <a:p>
            <a:r>
              <a:rPr lang="de-DE" b="1" dirty="0">
                <a:solidFill>
                  <a:srgbClr val="000000"/>
                </a:solidFill>
              </a:rPr>
              <a:t>Abstract</a:t>
            </a:r>
          </a:p>
          <a:p>
            <a:pPr algn="l">
              <a:tabLst>
                <a:tab pos="11723688" algn="l"/>
              </a:tabLst>
            </a:pPr>
            <a:r>
              <a:rPr lang="en-US" b="0" i="0" dirty="0">
                <a:solidFill>
                  <a:srgbClr val="072140"/>
                </a:solidFill>
                <a:effectLst/>
              </a:rPr>
              <a:t>With increasing concerns about non-renewable resources, geothermal energy is becoming increasingly important for heat and power generation. Germany has set a goal to obtain a significant share of its energy from renewable sources by 2050. Deep geothermal plants are expected to make a significant contribution to meeting heat demand. However, these plants cause micro-seismic events that affect the serviceability of buildings and human comfort [1]. Until now, the measurement of seismic activity in the Bavaria region relied on the free-field vibration sensor network. In a novel approach, additional sensors were recently installed on different levels of a low-rise building on the site of a geothermal plant in the south of Munich. This strategic sensor network aims to collect and analyze unique vibration data. The project focuses on improving the understanding and prediction of building responses to micro-earthquakes through data-driven model updating.</a:t>
            </a:r>
          </a:p>
          <a:p>
            <a:pPr algn="l">
              <a:tabLst>
                <a:tab pos="12050713" algn="l"/>
              </a:tabLst>
            </a:pPr>
            <a:r>
              <a:rPr lang="en-US" b="0" i="0" dirty="0">
                <a:solidFill>
                  <a:srgbClr val="072140"/>
                </a:solidFill>
                <a:effectLst/>
              </a:rPr>
              <a:t>The first </a:t>
            </a:r>
            <a:r>
              <a:rPr lang="en-US" dirty="0">
                <a:solidFill>
                  <a:srgbClr val="072140"/>
                </a:solidFill>
              </a:rPr>
              <a:t>stage</a:t>
            </a:r>
            <a:r>
              <a:rPr lang="en-US" b="0" i="0" dirty="0">
                <a:solidFill>
                  <a:srgbClr val="072140"/>
                </a:solidFill>
                <a:effectLst/>
              </a:rPr>
              <a:t> will involve processing and preparing existing sensor data using classical and modern machine learning approaches, such as unsupervised learning, for automatic data processing and feature extraction. The second </a:t>
            </a:r>
            <a:r>
              <a:rPr lang="en-US" dirty="0">
                <a:solidFill>
                  <a:srgbClr val="072140"/>
                </a:solidFill>
              </a:rPr>
              <a:t>stage</a:t>
            </a:r>
            <a:r>
              <a:rPr lang="en-US" b="0" i="0" dirty="0">
                <a:solidFill>
                  <a:srgbClr val="072140"/>
                </a:solidFill>
                <a:effectLst/>
              </a:rPr>
              <a:t> will involve developing surrogate models to quantify uncertainty and replace detailed nonlinear analyses. These models will use experimental data to improve the prediction accuracy of structural behavior under induced seismicity. By improving existing building models using experimental data, this project aims to develop a prediction model to mitigate the effects of induced seismicity in geothermal plants. By monitoring building integrity under induced seismicity, the project will contribute to the safety and efficiency of geothermal operations in Munich and potentially worldwide (fig 1). </a:t>
            </a: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b="1" dirty="0">
              <a:solidFill>
                <a:srgbClr val="072140"/>
              </a:solidFill>
            </a:endParaRPr>
          </a:p>
          <a:p>
            <a:pPr algn="l">
              <a:tabLst>
                <a:tab pos="12050713" algn="l"/>
              </a:tabLst>
            </a:pPr>
            <a:r>
              <a:rPr lang="en-US" altLang="zh-TW" b="1" dirty="0">
                <a:solidFill>
                  <a:srgbClr val="072140"/>
                </a:solidFill>
              </a:rPr>
              <a:t>Overall Framework </a:t>
            </a:r>
          </a:p>
          <a:p>
            <a:pPr algn="l">
              <a:tabLst>
                <a:tab pos="12050713" algn="l"/>
              </a:tabLst>
            </a:pPr>
            <a:r>
              <a:rPr lang="en-US" altLang="zh-TW" dirty="0">
                <a:solidFill>
                  <a:srgbClr val="072140"/>
                </a:solidFill>
              </a:rPr>
              <a:t>To understand and predict the effect of micro-earthquake on buildings, the following framework is proposed (fig 2), which includes</a:t>
            </a:r>
            <a:r>
              <a:rPr lang="en-US" altLang="zh-TW" dirty="0"/>
              <a:t> two stages. For this project, two databases are accessed; the first stores the sensor data from monitoring the vibration signals in the example building for over one year, and the second saves weak to moderated scaled geothermal-induced seismicity from seismic stations in the </a:t>
            </a:r>
            <a:r>
              <a:rPr lang="en-US" altLang="zh-TW" dirty="0" err="1"/>
              <a:t>Insheim</a:t>
            </a:r>
            <a:r>
              <a:rPr lang="en-US" altLang="zh-TW" dirty="0"/>
              <a:t> area, Germany. </a:t>
            </a:r>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1</a:t>
            </a:r>
          </a:p>
          <a:p>
            <a:pPr algn="l">
              <a:tabLst>
                <a:tab pos="12050713" algn="l"/>
              </a:tabLst>
            </a:pPr>
            <a:r>
              <a:rPr lang="en-US" altLang="zh-TW" dirty="0"/>
              <a:t>In the first stages, The focus is on extracting the </a:t>
            </a:r>
            <a:r>
              <a:rPr lang="en-US" altLang="zh-TW" b="1" i="1" dirty="0"/>
              <a:t>Frequency Response Functions </a:t>
            </a:r>
            <a:r>
              <a:rPr lang="en-US" altLang="zh-TW" dirty="0"/>
              <a:t>(FRFs) or so-called </a:t>
            </a:r>
            <a:r>
              <a:rPr lang="en-US" altLang="zh-TW" b="1" i="1" dirty="0"/>
              <a:t>Transfer Function </a:t>
            </a:r>
            <a:r>
              <a:rPr lang="en-US" altLang="zh-TW" dirty="0"/>
              <a:t>(TF) and identifying the system of example building by analyzing the existing sensor data. The uncertainty of FRF will be </a:t>
            </a:r>
            <a:r>
              <a:rPr lang="en-US" b="0" i="0" dirty="0">
                <a:solidFill>
                  <a:srgbClr val="072140"/>
                </a:solidFill>
                <a:effectLst/>
              </a:rPr>
              <a:t>quantified</a:t>
            </a:r>
            <a:r>
              <a:rPr lang="en-US" altLang="zh-TW" dirty="0"/>
              <a:t> to better describe the building model. This process includes the following steps: </a:t>
            </a:r>
          </a:p>
          <a:p>
            <a:pPr marL="342900" indent="-342900" algn="l">
              <a:buFont typeface="Arial" panose="020B0604020202020204" pitchFamily="34" charset="0"/>
              <a:buChar char="•"/>
              <a:tabLst>
                <a:tab pos="12050713" algn="l"/>
              </a:tabLst>
            </a:pPr>
            <a:r>
              <a:rPr lang="en-US" dirty="0">
                <a:solidFill>
                  <a:srgbClr val="072140"/>
                </a:solidFill>
              </a:rPr>
              <a:t>Clustering: Since the sensor data are unlabeled and the source of excitation is unknown, the clustering technique is utilized to characterize different response types based on their pattern of signals in the frequency domain.</a:t>
            </a:r>
            <a:r>
              <a:rPr lang="en-US" b="0" i="0" dirty="0">
                <a:solidFill>
                  <a:srgbClr val="072140"/>
                </a:solidFill>
                <a:effectLst/>
              </a:rPr>
              <a:t> By analyzing each clustering, the outlier and the responses severely compromised by noise could be discarded priorly (fig 3). </a:t>
            </a:r>
          </a:p>
          <a:p>
            <a:pPr marL="342900" indent="-342900">
              <a:buFont typeface="Arial" panose="020B0604020202020204" pitchFamily="34" charset="0"/>
              <a:buChar char="•"/>
              <a:tabLst>
                <a:tab pos="12050713" algn="l"/>
              </a:tabLst>
            </a:pPr>
            <a:r>
              <a:rPr lang="en-US" altLang="zh-TW" dirty="0"/>
              <a:t>Identify the system: The system of the building is commonly represented by the natural frequency, damping ratio, and the mode shapes of a structure. These parameters are significant for verifying accuracy and calibrating a finite element (FE) model. Practically, the building system can be identified using </a:t>
            </a:r>
            <a:r>
              <a:rPr lang="en-US" altLang="zh-TW" b="1" i="1" dirty="0"/>
              <a:t>experimental modal analysis</a:t>
            </a:r>
            <a:r>
              <a:rPr lang="en-US" altLang="zh-TW" dirty="0"/>
              <a:t> (EMA) or </a:t>
            </a:r>
            <a:r>
              <a:rPr lang="en-US" altLang="zh-TW" b="1" i="1" dirty="0"/>
              <a:t>operational modal analysis </a:t>
            </a:r>
            <a:r>
              <a:rPr lang="en-US" altLang="zh-TW" dirty="0"/>
              <a:t>(OMA) [2]. The difference between EMA and OMA is that EMA analyzes the system via measured force during the experiment, such as hammer impact and shaker. Conversely, OMA determines the system from operational vibration measurements, especially under real-world operational conditions (fig 4).</a:t>
            </a:r>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a:tabLst>
                <a:tab pos="12050713" algn="l"/>
              </a:tabLst>
            </a:pPr>
            <a:endParaRPr lang="en-US" altLang="zh-TW" dirty="0"/>
          </a:p>
          <a:p>
            <a:pPr>
              <a:tabLst>
                <a:tab pos="12050713" algn="l"/>
              </a:tabLst>
            </a:pPr>
            <a:endParaRPr lang="en-US" altLang="zh-TW" dirty="0"/>
          </a:p>
          <a:p>
            <a:pPr marL="342900" indent="-342900">
              <a:buFont typeface="Arial" panose="020B0604020202020204" pitchFamily="34" charset="0"/>
              <a:buChar char="•"/>
              <a:tabLst>
                <a:tab pos="12050713" algn="l"/>
              </a:tabLst>
            </a:pPr>
            <a:r>
              <a:rPr lang="en-US" altLang="zh-TW" dirty="0"/>
              <a:t>Forming the FRFs: FRFs represent the response of a system per unit excitation as a function of frequency</a:t>
            </a:r>
            <a:r>
              <a:rPr lang="en-US" altLang="zh-TW" dirty="0">
                <a:solidFill>
                  <a:srgbClr val="072140"/>
                </a:solidFill>
              </a:rPr>
              <a:t>. The experimental FRFs of the building can be extracted by measurement tests, such as impact and shaker testing (fig 5). To parameterize the FRFs, the </a:t>
            </a:r>
            <a:r>
              <a:rPr lang="en-US" altLang="zh-TW" b="1" i="1" dirty="0">
                <a:solidFill>
                  <a:srgbClr val="072140"/>
                </a:solidFill>
              </a:rPr>
              <a:t>Rational Fraction Polynomial method </a:t>
            </a:r>
            <a:r>
              <a:rPr lang="en-US" altLang="zh-TW" dirty="0">
                <a:solidFill>
                  <a:srgbClr val="072140"/>
                </a:solidFill>
              </a:rPr>
              <a:t>(RFP) or the </a:t>
            </a:r>
            <a:r>
              <a:rPr lang="en-US" b="1" i="1" dirty="0">
                <a:solidFill>
                  <a:srgbClr val="111111"/>
                </a:solidFill>
                <a:effectLst/>
              </a:rPr>
              <a:t>Mode Superposition Method </a:t>
            </a:r>
            <a:r>
              <a:rPr lang="en-US" b="0" i="0" dirty="0">
                <a:solidFill>
                  <a:srgbClr val="111111"/>
                </a:solidFill>
                <a:effectLst/>
              </a:rPr>
              <a:t>(MSUP) could be applied, which are based on classical or modern curve fitting procedures.</a:t>
            </a:r>
            <a:endParaRPr lang="en-US" altLang="zh-TW" dirty="0"/>
          </a:p>
          <a:p>
            <a:pP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a:tabLst>
                <a:tab pos="12050713" algn="l"/>
              </a:tabLst>
            </a:pPr>
            <a:endParaRPr lang="en-US" altLang="zh-TW" dirty="0"/>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cxnSp>
        <p:nvCxnSpPr>
          <p:cNvPr id="8" name="Straight Connector 7">
            <a:extLst>
              <a:ext uri="{FF2B5EF4-FFF2-40B4-BE49-F238E27FC236}">
                <a16:creationId xmlns:a16="http://schemas.microsoft.com/office/drawing/2014/main" id="{5EDA7062-8CF7-EB42-09B0-72531B005BBB}"/>
              </a:ext>
            </a:extLst>
          </p:cNvPr>
          <p:cNvCxnSpPr>
            <a:cxnSpLocks/>
          </p:cNvCxnSpPr>
          <p:nvPr/>
        </p:nvCxnSpPr>
        <p:spPr>
          <a:xfrm>
            <a:off x="1655999" y="8947299"/>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26F5A-BD61-BA90-175A-BD4E5C700CCD}"/>
              </a:ext>
            </a:extLst>
          </p:cNvPr>
          <p:cNvCxnSpPr>
            <a:cxnSpLocks/>
          </p:cNvCxnSpPr>
          <p:nvPr/>
        </p:nvCxnSpPr>
        <p:spPr>
          <a:xfrm>
            <a:off x="14923542" y="8947299"/>
            <a:ext cx="743489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9" name="Textplatzhalter 17">
            <a:extLst>
              <a:ext uri="{FF2B5EF4-FFF2-40B4-BE49-F238E27FC236}">
                <a16:creationId xmlns:a16="http://schemas.microsoft.com/office/drawing/2014/main" id="{61F6CC50-6E3C-FA58-158A-F488C68995CF}"/>
              </a:ext>
            </a:extLst>
          </p:cNvPr>
          <p:cNvSpPr>
            <a:spLocks noGrp="1"/>
          </p:cNvSpPr>
          <p:nvPr>
            <p:ph type="body" sz="quarter" idx="17"/>
          </p:nvPr>
        </p:nvSpPr>
        <p:spPr>
          <a:xfrm>
            <a:off x="14915005" y="18956411"/>
            <a:ext cx="12025336" cy="244197"/>
          </a:xfrm>
        </p:spPr>
        <p:txBody>
          <a:bodyPr/>
          <a:lstStyle/>
          <a:p>
            <a:r>
              <a:rPr lang="en-US" dirty="0"/>
              <a:t>Fig 2, The proposed framework of the whole project </a:t>
            </a:r>
          </a:p>
        </p:txBody>
      </p:sp>
      <p:grpSp>
        <p:nvGrpSpPr>
          <p:cNvPr id="36" name="Group 35">
            <a:extLst>
              <a:ext uri="{FF2B5EF4-FFF2-40B4-BE49-F238E27FC236}">
                <a16:creationId xmlns:a16="http://schemas.microsoft.com/office/drawing/2014/main" id="{6ADD9911-EA71-9BD5-741A-A42010DD4CEA}"/>
              </a:ext>
            </a:extLst>
          </p:cNvPr>
          <p:cNvGrpSpPr/>
          <p:nvPr/>
        </p:nvGrpSpPr>
        <p:grpSpPr>
          <a:xfrm>
            <a:off x="27956990" y="10171435"/>
            <a:ext cx="13681521" cy="5932268"/>
            <a:chOff x="26636875" y="9277242"/>
            <a:chExt cx="15510652" cy="6725374"/>
          </a:xfrm>
        </p:grpSpPr>
        <p:pic>
          <p:nvPicPr>
            <p:cNvPr id="34" name="Picture 33" descr="A diagram of a diagram&#10;&#10;Description automatically generated with medium confidence">
              <a:extLst>
                <a:ext uri="{FF2B5EF4-FFF2-40B4-BE49-F238E27FC236}">
                  <a16:creationId xmlns:a16="http://schemas.microsoft.com/office/drawing/2014/main" id="{2170FD2D-9904-A332-4859-26C1340AE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6875" y="9277242"/>
              <a:ext cx="8967165" cy="6725374"/>
            </a:xfrm>
            <a:prstGeom prst="rect">
              <a:avLst/>
            </a:prstGeom>
          </p:spPr>
        </p:pic>
        <p:grpSp>
          <p:nvGrpSpPr>
            <p:cNvPr id="35" name="Group 34">
              <a:extLst>
                <a:ext uri="{FF2B5EF4-FFF2-40B4-BE49-F238E27FC236}">
                  <a16:creationId xmlns:a16="http://schemas.microsoft.com/office/drawing/2014/main" id="{4E554DA2-38EC-4625-BE4E-123B323EE774}"/>
                </a:ext>
              </a:extLst>
            </p:cNvPr>
            <p:cNvGrpSpPr/>
            <p:nvPr/>
          </p:nvGrpSpPr>
          <p:grpSpPr>
            <a:xfrm>
              <a:off x="34808444" y="9327043"/>
              <a:ext cx="7339083" cy="5980168"/>
              <a:chOff x="34923778" y="8432510"/>
              <a:chExt cx="7339083" cy="5980168"/>
            </a:xfrm>
          </p:grpSpPr>
          <p:pic>
            <p:nvPicPr>
              <p:cNvPr id="21" name="Picture 20" descr="A comparison of a graph&#10;&#10;Description automatically generated with medium confidence">
                <a:extLst>
                  <a:ext uri="{FF2B5EF4-FFF2-40B4-BE49-F238E27FC236}">
                    <a16:creationId xmlns:a16="http://schemas.microsoft.com/office/drawing/2014/main" id="{9F5DF683-F9AB-0B85-D4D1-DE48547C9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23778" y="8432510"/>
                <a:ext cx="4879137" cy="3659353"/>
              </a:xfrm>
              <a:prstGeom prst="rect">
                <a:avLst/>
              </a:prstGeom>
              <a:ln>
                <a:solidFill>
                  <a:schemeClr val="accent1"/>
                </a:solidFill>
              </a:ln>
            </p:spPr>
          </p:pic>
          <p:pic>
            <p:nvPicPr>
              <p:cNvPr id="24" name="Picture 23" descr="A comparison of a graph&#10;&#10;Description automatically generated with medium confidence">
                <a:extLst>
                  <a:ext uri="{FF2B5EF4-FFF2-40B4-BE49-F238E27FC236}">
                    <a16:creationId xmlns:a16="http://schemas.microsoft.com/office/drawing/2014/main" id="{4BB31ECD-39A4-CEE6-CC59-B7FA9F4667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5862" y="9207130"/>
                <a:ext cx="4879139" cy="3659354"/>
              </a:xfrm>
              <a:prstGeom prst="rect">
                <a:avLst/>
              </a:prstGeom>
              <a:ln>
                <a:solidFill>
                  <a:schemeClr val="accent1"/>
                </a:solidFill>
              </a:ln>
            </p:spPr>
          </p:pic>
          <p:pic>
            <p:nvPicPr>
              <p:cNvPr id="26" name="Picture 25" descr="A graph of a chromatography&#10;&#10;Description automatically generated">
                <a:extLst>
                  <a:ext uri="{FF2B5EF4-FFF2-40B4-BE49-F238E27FC236}">
                    <a16:creationId xmlns:a16="http://schemas.microsoft.com/office/drawing/2014/main" id="{4A26AB23-30C9-A880-DA75-DC04D4DD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10831" y="9981751"/>
                <a:ext cx="4879138" cy="3659353"/>
              </a:xfrm>
              <a:prstGeom prst="rect">
                <a:avLst/>
              </a:prstGeom>
              <a:ln>
                <a:solidFill>
                  <a:schemeClr val="accent1"/>
                </a:solidFill>
              </a:ln>
            </p:spPr>
          </p:pic>
          <p:pic>
            <p:nvPicPr>
              <p:cNvPr id="28" name="Picture 27" descr="A comparison of a graph&#10;&#10;Description automatically generated with medium confidence">
                <a:extLst>
                  <a:ext uri="{FF2B5EF4-FFF2-40B4-BE49-F238E27FC236}">
                    <a16:creationId xmlns:a16="http://schemas.microsoft.com/office/drawing/2014/main" id="{0033AC5E-02C4-82F6-528F-FC295C963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83722" y="10753324"/>
                <a:ext cx="4879139" cy="3659354"/>
              </a:xfrm>
              <a:prstGeom prst="rect">
                <a:avLst/>
              </a:prstGeom>
              <a:ln>
                <a:solidFill>
                  <a:schemeClr val="accent1"/>
                </a:solidFill>
              </a:ln>
            </p:spPr>
          </p:pic>
        </p:grpSp>
      </p:grpSp>
      <p:pic>
        <p:nvPicPr>
          <p:cNvPr id="27" name="Picture 26" descr="A screenshot of a computer screen&#10;&#10;Description automatically generated">
            <a:extLst>
              <a:ext uri="{FF2B5EF4-FFF2-40B4-BE49-F238E27FC236}">
                <a16:creationId xmlns:a16="http://schemas.microsoft.com/office/drawing/2014/main" id="{E8A4972D-58B7-7FFD-D09B-8686BB700C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9508" y="19244443"/>
            <a:ext cx="9530810" cy="7582244"/>
          </a:xfrm>
          <a:prstGeom prst="rect">
            <a:avLst/>
          </a:prstGeom>
        </p:spPr>
      </p:pic>
      <p:pic>
        <p:nvPicPr>
          <p:cNvPr id="10" name="Graphic 9">
            <a:extLst>
              <a:ext uri="{FF2B5EF4-FFF2-40B4-BE49-F238E27FC236}">
                <a16:creationId xmlns:a16="http://schemas.microsoft.com/office/drawing/2014/main" id="{B0DF24A1-0CE9-63D4-BDC6-1816D73FF1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8354" y="19604483"/>
            <a:ext cx="12771171" cy="5473359"/>
          </a:xfrm>
          <a:prstGeom prst="rect">
            <a:avLst/>
          </a:prstGeom>
        </p:spPr>
      </p:pic>
      <p:sp>
        <p:nvSpPr>
          <p:cNvPr id="11" name="TextBox 10">
            <a:extLst>
              <a:ext uri="{FF2B5EF4-FFF2-40B4-BE49-F238E27FC236}">
                <a16:creationId xmlns:a16="http://schemas.microsoft.com/office/drawing/2014/main" id="{C45BDE3D-A2DA-A001-DDA8-20922E5753D3}"/>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2" name="TextBox 11">
            <a:extLst>
              <a:ext uri="{FF2B5EF4-FFF2-40B4-BE49-F238E27FC236}">
                <a16:creationId xmlns:a16="http://schemas.microsoft.com/office/drawing/2014/main" id="{9CAD13A3-9253-0439-486C-CDB0F440FBC6}"/>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12A7D49E-BF77-CAF2-4DA9-FD905F9FAD40}"/>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BF863ED4-051E-A148-A090-1D788056D5BF}"/>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8" name="Picture 17">
            <a:extLst>
              <a:ext uri="{FF2B5EF4-FFF2-40B4-BE49-F238E27FC236}">
                <a16:creationId xmlns:a16="http://schemas.microsoft.com/office/drawing/2014/main" id="{4FC44E1C-D731-9379-7337-C274A2DF1664}"/>
              </a:ext>
            </a:extLst>
          </p:cNvPr>
          <p:cNvPicPr>
            <a:picLocks noChangeAspect="1"/>
          </p:cNvPicPr>
          <p:nvPr/>
        </p:nvPicPr>
        <p:blipFill>
          <a:blip r:embed="rId11"/>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C82834D3-5D49-3935-E232-8ACDD5380A33}"/>
              </a:ext>
            </a:extLst>
          </p:cNvPr>
          <p:cNvPicPr>
            <a:picLocks noChangeAspect="1"/>
          </p:cNvPicPr>
          <p:nvPr/>
        </p:nvPicPr>
        <p:blipFill>
          <a:blip r:embed="rId12"/>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7BAF57B1-73AC-5FA6-E19A-149ACC54F0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platzhalter 17">
            <a:extLst>
              <a:ext uri="{FF2B5EF4-FFF2-40B4-BE49-F238E27FC236}">
                <a16:creationId xmlns:a16="http://schemas.microsoft.com/office/drawing/2014/main" id="{94152C3C-C367-43A3-7036-CBEC52E4D087}"/>
              </a:ext>
            </a:extLst>
          </p:cNvPr>
          <p:cNvSpPr txBox="1">
            <a:spLocks/>
          </p:cNvSpPr>
          <p:nvPr/>
        </p:nvSpPr>
        <p:spPr>
          <a:xfrm>
            <a:off x="1655999" y="26145157"/>
            <a:ext cx="12025336" cy="676245"/>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US" dirty="0"/>
          </a:p>
        </p:txBody>
      </p:sp>
      <p:sp>
        <p:nvSpPr>
          <p:cNvPr id="29" name="Textplatzhalter 17">
            <a:extLst>
              <a:ext uri="{FF2B5EF4-FFF2-40B4-BE49-F238E27FC236}">
                <a16:creationId xmlns:a16="http://schemas.microsoft.com/office/drawing/2014/main" id="{C9A68572-81A2-2724-697C-0AD4642F3610}"/>
              </a:ext>
            </a:extLst>
          </p:cNvPr>
          <p:cNvSpPr txBox="1">
            <a:spLocks/>
          </p:cNvSpPr>
          <p:nvPr/>
        </p:nvSpPr>
        <p:spPr>
          <a:xfrm>
            <a:off x="28932618" y="15853549"/>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Clustering the recorded sensor data using the </a:t>
            </a:r>
            <a:r>
              <a:rPr lang="en-US" b="1" i="1" dirty="0"/>
              <a:t>Hierarchical Clustering</a:t>
            </a:r>
            <a:r>
              <a:rPr lang="en-US" dirty="0"/>
              <a:t> technique . </a:t>
            </a:r>
          </a:p>
        </p:txBody>
      </p:sp>
      <p:sp>
        <p:nvSpPr>
          <p:cNvPr id="32" name="Textplatzhalter 17">
            <a:extLst>
              <a:ext uri="{FF2B5EF4-FFF2-40B4-BE49-F238E27FC236}">
                <a16:creationId xmlns:a16="http://schemas.microsoft.com/office/drawing/2014/main" id="{5873BD33-B0A9-C6A9-571D-5948559ED2BB}"/>
              </a:ext>
            </a:extLst>
          </p:cNvPr>
          <p:cNvSpPr txBox="1">
            <a:spLocks/>
          </p:cNvSpPr>
          <p:nvPr/>
        </p:nvSpPr>
        <p:spPr>
          <a:xfrm>
            <a:off x="29152239" y="26799120"/>
            <a:ext cx="12025336" cy="626153"/>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4, Comparison of two system identification techniques, EMA and OMA </a:t>
            </a:r>
          </a:p>
          <a:p>
            <a:r>
              <a:rPr lang="en-US" dirty="0"/>
              <a:t>(</a:t>
            </a:r>
            <a:r>
              <a:rPr lang="en-US" dirty="0">
                <a:hlinkClick r:id="rId14">
                  <a:extLst>
                    <a:ext uri="{A12FA001-AC4F-418D-AE19-62706E023703}">
                      <ahyp:hlinkClr xmlns:ahyp="http://schemas.microsoft.com/office/drawing/2018/hyperlinkcolor" val="tx"/>
                    </a:ext>
                  </a:extLst>
                </a:hlinkClick>
              </a:rPr>
              <a:t>https://community.sw.siemens.com/s/article/OMG-What-is-OMA-Operating-Modal-Analysis</a:t>
            </a:r>
            <a:r>
              <a:rPr lang="en-US" dirty="0"/>
              <a:t>) .</a:t>
            </a:r>
          </a:p>
        </p:txBody>
      </p:sp>
      <p:pic>
        <p:nvPicPr>
          <p:cNvPr id="40" name="Graphic 39">
            <a:extLst>
              <a:ext uri="{FF2B5EF4-FFF2-40B4-BE49-F238E27FC236}">
                <a16:creationId xmlns:a16="http://schemas.microsoft.com/office/drawing/2014/main" id="{FB4AE41D-32D6-135C-F9C1-7E60B4B9D2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499956" y="11164473"/>
            <a:ext cx="13318211" cy="7812948"/>
          </a:xfrm>
          <a:prstGeom prst="rect">
            <a:avLst/>
          </a:prstGeom>
        </p:spPr>
      </p:pic>
      <p:sp>
        <p:nvSpPr>
          <p:cNvPr id="43" name="TextBox 42">
            <a:extLst>
              <a:ext uri="{FF2B5EF4-FFF2-40B4-BE49-F238E27FC236}">
                <a16:creationId xmlns:a16="http://schemas.microsoft.com/office/drawing/2014/main" id="{D8B50B3C-4DBE-3652-45AE-B78B61A6E767}"/>
              </a:ext>
            </a:extLst>
          </p:cNvPr>
          <p:cNvSpPr txBox="1"/>
          <p:nvPr/>
        </p:nvSpPr>
        <p:spPr>
          <a:xfrm>
            <a:off x="1666038" y="25417967"/>
            <a:ext cx="12210308"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Fig 1, Schematic diagram of the project. By monitoring the vibration of the example building, the system of the building and the potential loading types can be identified. The behavior of such structure dynamics will be trained and predicted by the surrogate model built via the machine learning technique. </a:t>
            </a:r>
          </a:p>
        </p:txBody>
      </p:sp>
      <p:sp>
        <p:nvSpPr>
          <p:cNvPr id="53" name="Titel 10">
            <a:extLst>
              <a:ext uri="{FF2B5EF4-FFF2-40B4-BE49-F238E27FC236}">
                <a16:creationId xmlns:a16="http://schemas.microsoft.com/office/drawing/2014/main" id="{65A5D166-C227-5B17-E3C1-C47B12C3F6E4}"/>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4" name="Textplatzhalter 18">
            <a:extLst>
              <a:ext uri="{FF2B5EF4-FFF2-40B4-BE49-F238E27FC236}">
                <a16:creationId xmlns:a16="http://schemas.microsoft.com/office/drawing/2014/main" id="{9BBFC261-C2FF-7A7E-FDB5-5927A9DF1D7A}"/>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p>
        </p:txBody>
      </p:sp>
    </p:spTree>
    <p:extLst>
      <p:ext uri="{BB962C8B-B14F-4D97-AF65-F5344CB8AC3E}">
        <p14:creationId xmlns:p14="http://schemas.microsoft.com/office/powerpoint/2010/main" val="119946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marL="342900" indent="-342900" algn="l">
              <a:buFont typeface="Arial" panose="020B0604020202020204" pitchFamily="34" charset="0"/>
              <a:buChar char="•"/>
              <a:tabLst>
                <a:tab pos="12050713" algn="l"/>
              </a:tabLst>
            </a:pPr>
            <a:r>
              <a:rPr lang="en-US" altLang="zh-TW" dirty="0"/>
              <a:t>Infer the possible excitations: Once the FRFs are formed and the predominant natural frequency and damping ratio are identified,  the possible excitation causing the vibration of the building from the first database will be inferred. Combined with the information from clustering in the prior process, a better understanding of the environment and the properties of the example building, such as the effect of different excitation types on structures and the characteristics of response in various frequency ranges, can be obtained.   </a:t>
            </a:r>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2</a:t>
            </a:r>
          </a:p>
          <a:p>
            <a:pPr algn="l">
              <a:tabLst>
                <a:tab pos="12050713" algn="l"/>
              </a:tabLst>
            </a:pPr>
            <a:r>
              <a:rPr lang="en-US" altLang="zh-TW" dirty="0"/>
              <a:t>The </a:t>
            </a:r>
            <a:r>
              <a:rPr lang="en-US" altLang="zh-TW" b="1" i="1" dirty="0"/>
              <a:t>surrogate model</a:t>
            </a:r>
            <a:r>
              <a:rPr lang="en-US" altLang="zh-TW" dirty="0"/>
              <a:t> is a model that can efficiently interpret the relationship between input and output behavior of complex systems. The surrogate model will be developed after the training data from Stage 1 are prepared. The following steps will accomplish this stage:  </a:t>
            </a:r>
          </a:p>
          <a:p>
            <a:pPr marL="342900" indent="-342900" algn="l">
              <a:buFont typeface="Arial" panose="020B0604020202020204" pitchFamily="34" charset="0"/>
              <a:buChar char="•"/>
              <a:tabLst>
                <a:tab pos="12050713" algn="l"/>
              </a:tabLst>
            </a:pPr>
            <a:r>
              <a:rPr lang="en-US" dirty="0">
                <a:solidFill>
                  <a:srgbClr val="000000"/>
                </a:solidFill>
                <a:latin typeface="Arial"/>
              </a:rPr>
              <a:t>Building the FE model: The FE model transfers the real-world complex structure to the computational solvable model for the </a:t>
            </a:r>
            <a:r>
              <a:rPr lang="en-US" b="1" i="1" dirty="0">
                <a:solidFill>
                  <a:srgbClr val="000000"/>
                </a:solidFill>
                <a:latin typeface="Arial"/>
              </a:rPr>
              <a:t>Finite Element Method </a:t>
            </a:r>
            <a:r>
              <a:rPr lang="en-US" dirty="0">
                <a:solidFill>
                  <a:srgbClr val="000000"/>
                </a:solidFill>
                <a:latin typeface="Arial"/>
              </a:rPr>
              <a:t>(FEM). By defining the geometry of the building and the material properties of the structure, the mathematical building model (fig 6) will be built and ready for further analysis. </a:t>
            </a:r>
          </a:p>
          <a:p>
            <a:pPr marL="342900" indent="-342900" algn="l">
              <a:buFont typeface="Arial" panose="020B0604020202020204" pitchFamily="34" charset="0"/>
              <a:buChar char="•"/>
              <a:tabLst>
                <a:tab pos="12050713" algn="l"/>
              </a:tabLst>
            </a:pPr>
            <a:r>
              <a:rPr lang="en-US" dirty="0">
                <a:solidFill>
                  <a:srgbClr val="000000"/>
                </a:solidFill>
                <a:latin typeface="Arial"/>
              </a:rPr>
              <a:t>Updating the FE model: The result of  FEM is commonly deterministic and depends on the parameters defined by the user. This implies that if the user provides inappropriate parameters for the model, then the following simulation might lead to an inaccurate result. To overcome this issue and improve the accuracy of the result, the parameters of the FE model are updated and validated by the system information identified in the first stage. This process is crucial to generate a representative FE model for precise results from simulation.</a:t>
            </a: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algn="l">
              <a:tabLst>
                <a:tab pos="12050713" algn="l"/>
              </a:tabLst>
            </a:pPr>
            <a:endParaRPr lang="en-US" dirty="0">
              <a:solidFill>
                <a:srgbClr val="000000"/>
              </a:solidFill>
              <a:latin typeface="Arial"/>
            </a:endParaRPr>
          </a:p>
          <a:p>
            <a:pPr algn="l">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r>
              <a:rPr lang="en-US" dirty="0">
                <a:solidFill>
                  <a:srgbClr val="000000"/>
                </a:solidFill>
                <a:latin typeface="Arial"/>
              </a:rPr>
              <a:t>Simulation: To understand the influence of geothermal-induced earthquakes on the example building,  the structure dynamic is simulated by </a:t>
            </a:r>
            <a:r>
              <a:rPr lang="en-US" b="1" i="1" dirty="0">
                <a:solidFill>
                  <a:srgbClr val="000000"/>
                </a:solidFill>
                <a:latin typeface="Arial"/>
              </a:rPr>
              <a:t>Transient or Harmonic analysis</a:t>
            </a:r>
            <a:r>
              <a:rPr lang="en-US" i="1" dirty="0">
                <a:solidFill>
                  <a:srgbClr val="000000"/>
                </a:solidFill>
                <a:latin typeface="Arial"/>
              </a:rPr>
              <a:t> </a:t>
            </a:r>
            <a:r>
              <a:rPr lang="en-US" dirty="0">
                <a:solidFill>
                  <a:srgbClr val="000000"/>
                </a:solidFill>
                <a:latin typeface="Arial"/>
              </a:rPr>
              <a:t>using the commercial software ANSYS. The input loadings focused on by this project are the vibration signals of geothermal-induced earthquakes recorded from seismic stations. The result provides information on the building’s deformation, velocity, or any requested physical information under such excitation (fig 6). </a:t>
            </a:r>
            <a:endParaRPr lang="de-DE" dirty="0">
              <a:solidFill>
                <a:srgbClr val="000000"/>
              </a:solidFill>
              <a:latin typeface="Arial"/>
            </a:endParaRPr>
          </a:p>
          <a:p>
            <a:pPr marL="342900" indent="-342900">
              <a:buFont typeface="Arial" panose="020B0604020202020204" pitchFamily="34" charset="0"/>
              <a:buChar char="•"/>
            </a:pPr>
            <a:r>
              <a:rPr lang="en-US" dirty="0">
                <a:solidFill>
                  <a:srgbClr val="000000"/>
                </a:solidFill>
                <a:latin typeface="Arial"/>
              </a:rPr>
              <a:t>Building the surrogate model: Simulation via FEM is time-consuming and computationally expensive. Some high-fidelity time-dependent simulations might take over 8 hours for only one event. To fulfill the goals of this project, which might require evaluating more than 1000 events, the techniques to accelerate or replace the costly simulation are necessary. Building a probability-based surrogate model helps us efficiently re-construct the relationship between input parameters and output results and considers the uncertainty (fig 7). This surrogate model can be built using advanced regression methods or machine learning techniques, such as </a:t>
            </a:r>
            <a:r>
              <a:rPr lang="en-US" b="1" i="1" dirty="0">
                <a:solidFill>
                  <a:srgbClr val="000000"/>
                </a:solidFill>
                <a:latin typeface="Arial"/>
              </a:rPr>
              <a:t>Neural Networks </a:t>
            </a:r>
            <a:r>
              <a:rPr lang="en-US" dirty="0">
                <a:solidFill>
                  <a:srgbClr val="000000"/>
                </a:solidFill>
                <a:latin typeface="Arial"/>
              </a:rPr>
              <a:t>(NN). </a:t>
            </a:r>
          </a:p>
          <a:p>
            <a:r>
              <a:rPr lang="en-US" b="1" dirty="0">
                <a:solidFill>
                  <a:srgbClr val="000000"/>
                </a:solidFill>
                <a:latin typeface="Arial"/>
              </a:rPr>
              <a:t>Outlook</a:t>
            </a:r>
          </a:p>
          <a:p>
            <a:r>
              <a:rPr lang="en-US" dirty="0">
                <a:solidFill>
                  <a:srgbClr val="000000"/>
                </a:solidFill>
                <a:latin typeface="Arial"/>
              </a:rPr>
              <a:t>This seed-fund project aims to construct an efficient model to represent the example building by combining existing sensor data, computational mechanics, and modern machine-learning techniques. This model could be used for further analysis, such as: </a:t>
            </a:r>
          </a:p>
          <a:p>
            <a:pPr marL="342900" indent="-342900">
              <a:buFont typeface="Arial" panose="020B0604020202020204" pitchFamily="34" charset="0"/>
              <a:buChar char="•"/>
            </a:pPr>
            <a:r>
              <a:rPr lang="en-US" b="1" i="1" dirty="0">
                <a:solidFill>
                  <a:srgbClr val="000000"/>
                </a:solidFill>
                <a:latin typeface="Arial"/>
              </a:rPr>
              <a:t>Global sensitivity analysis </a:t>
            </a:r>
            <a:r>
              <a:rPr lang="en-US" dirty="0">
                <a:solidFill>
                  <a:srgbClr val="000000"/>
                </a:solidFill>
                <a:latin typeface="Arial"/>
              </a:rPr>
              <a:t>(GSA): The GSA provides information about the significance of each designed parameter. With this technique, researchers can better understand which parameter of the building might have caused the largest impact on the structure under earthquakes.   </a:t>
            </a:r>
          </a:p>
          <a:p>
            <a:pPr marL="342900" indent="-342900">
              <a:buFont typeface="Arial" panose="020B0604020202020204" pitchFamily="34" charset="0"/>
              <a:buChar char="•"/>
            </a:pPr>
            <a:r>
              <a:rPr lang="en-US" b="1" i="1" dirty="0">
                <a:solidFill>
                  <a:srgbClr val="000000"/>
                </a:solidFill>
                <a:latin typeface="Arial"/>
              </a:rPr>
              <a:t>Serviceability analysis</a:t>
            </a:r>
            <a:r>
              <a:rPr lang="en-US" dirty="0">
                <a:solidFill>
                  <a:srgbClr val="000000"/>
                </a:solidFill>
                <a:latin typeface="Arial"/>
              </a:rPr>
              <a:t>: This</a:t>
            </a:r>
            <a:r>
              <a:rPr lang="en-US" dirty="0"/>
              <a:t> assessment analyzes a structure’s ability to remain functional and comfortable for its occupants during normal usage without exceeding certain limits on factors like deflection, vibration, and cracking.</a:t>
            </a:r>
            <a:endParaRPr lang="en-US" dirty="0">
              <a:solidFill>
                <a:srgbClr val="000000"/>
              </a:solidFill>
              <a:latin typeface="Arial"/>
            </a:endParaRPr>
          </a:p>
          <a:p>
            <a:pPr marL="342900" indent="-342900">
              <a:buFont typeface="Arial" panose="020B0604020202020204" pitchFamily="34" charset="0"/>
              <a:buChar char="•"/>
            </a:pPr>
            <a:r>
              <a:rPr lang="en-US" b="1" i="1" dirty="0">
                <a:solidFill>
                  <a:srgbClr val="000000"/>
                </a:solidFill>
                <a:latin typeface="Arial"/>
              </a:rPr>
              <a:t>Comfortability analysis</a:t>
            </a:r>
            <a:r>
              <a:rPr lang="en-US" dirty="0">
                <a:solidFill>
                  <a:srgbClr val="000000"/>
                </a:solidFill>
                <a:latin typeface="Arial"/>
              </a:rPr>
              <a:t>: </a:t>
            </a:r>
            <a:r>
              <a:rPr lang="en-US" dirty="0"/>
              <a:t>Comfortability analysis for buildings evaluated the influence of the comfort and well-being of the occupants within the built environment.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b="1" dirty="0"/>
              <a:t>Reference</a:t>
            </a: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31" name="TextBox 30">
            <a:extLst>
              <a:ext uri="{FF2B5EF4-FFF2-40B4-BE49-F238E27FC236}">
                <a16:creationId xmlns:a16="http://schemas.microsoft.com/office/drawing/2014/main" id="{85E9CF5C-E80C-09FE-9869-650D5B0BDDB9}"/>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6" name="TextBox 5">
            <a:extLst>
              <a:ext uri="{FF2B5EF4-FFF2-40B4-BE49-F238E27FC236}">
                <a16:creationId xmlns:a16="http://schemas.microsoft.com/office/drawing/2014/main" id="{55E34121-EA1A-5435-23A3-D9BF0194B70F}"/>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4" name="Textfeld 13"/>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grpSp>
        <p:nvGrpSpPr>
          <p:cNvPr id="51" name="Group 50">
            <a:extLst>
              <a:ext uri="{FF2B5EF4-FFF2-40B4-BE49-F238E27FC236}">
                <a16:creationId xmlns:a16="http://schemas.microsoft.com/office/drawing/2014/main" id="{7903D0CC-113A-5E31-26D5-080FD25DE701}"/>
              </a:ext>
            </a:extLst>
          </p:cNvPr>
          <p:cNvGrpSpPr/>
          <p:nvPr/>
        </p:nvGrpSpPr>
        <p:grpSpPr>
          <a:xfrm>
            <a:off x="985575" y="11755611"/>
            <a:ext cx="13413768" cy="6488128"/>
            <a:chOff x="27884982" y="19176928"/>
            <a:chExt cx="13413768" cy="6488128"/>
          </a:xfrm>
        </p:grpSpPr>
        <p:pic>
          <p:nvPicPr>
            <p:cNvPr id="50" name="Picture 49" descr="A diagram of different types of waves&#10;&#10;Description automatically generated with medium confidence">
              <a:extLst>
                <a:ext uri="{FF2B5EF4-FFF2-40B4-BE49-F238E27FC236}">
                  <a16:creationId xmlns:a16="http://schemas.microsoft.com/office/drawing/2014/main" id="{ADC8D3C2-84BF-00B0-CEAA-48923BF7A8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4982" y="19176928"/>
              <a:ext cx="6785618" cy="6488128"/>
            </a:xfrm>
            <a:prstGeom prst="rect">
              <a:avLst/>
            </a:prstGeom>
          </p:spPr>
        </p:pic>
        <p:pic>
          <p:nvPicPr>
            <p:cNvPr id="44" name="Picture 43" descr="A graph showing a red line&#10;&#10;Description automatically generated">
              <a:extLst>
                <a:ext uri="{FF2B5EF4-FFF2-40B4-BE49-F238E27FC236}">
                  <a16:creationId xmlns:a16="http://schemas.microsoft.com/office/drawing/2014/main" id="{6A142666-28D1-E280-4394-464917538E23}"/>
                </a:ext>
              </a:extLst>
            </p:cNvPr>
            <p:cNvPicPr>
              <a:picLocks noChangeAspect="1"/>
            </p:cNvPicPr>
            <p:nvPr/>
          </p:nvPicPr>
          <p:blipFill>
            <a:blip r:embed="rId4" cstate="print">
              <a:extLst>
                <a:ext uri="{28A0092B-C50C-407E-A947-70E740481C1C}">
                  <a14:useLocalDpi xmlns:a14="http://schemas.microsoft.com/office/drawing/2010/main" val="0"/>
                </a:ext>
              </a:extLst>
            </a:blip>
            <a:srcRect l="5329" r="7397"/>
            <a:stretch/>
          </p:blipFill>
          <p:spPr>
            <a:xfrm>
              <a:off x="34221686" y="19453791"/>
              <a:ext cx="7077064" cy="6081675"/>
            </a:xfrm>
            <a:prstGeom prst="rect">
              <a:avLst/>
            </a:prstGeom>
          </p:spPr>
        </p:pic>
      </p:grpSp>
      <p:grpSp>
        <p:nvGrpSpPr>
          <p:cNvPr id="12" name="Group 11">
            <a:extLst>
              <a:ext uri="{FF2B5EF4-FFF2-40B4-BE49-F238E27FC236}">
                <a16:creationId xmlns:a16="http://schemas.microsoft.com/office/drawing/2014/main" id="{D2DE1250-88D8-7B54-F2DF-3E626396DA50}"/>
              </a:ext>
            </a:extLst>
          </p:cNvPr>
          <p:cNvGrpSpPr/>
          <p:nvPr/>
        </p:nvGrpSpPr>
        <p:grpSpPr>
          <a:xfrm>
            <a:off x="15282761" y="8587259"/>
            <a:ext cx="12242181" cy="8381101"/>
            <a:chOff x="15282761" y="8528385"/>
            <a:chExt cx="12242181" cy="8381101"/>
          </a:xfrm>
        </p:grpSpPr>
        <p:sp>
          <p:nvSpPr>
            <p:cNvPr id="20" name="Textplatzhalter 17">
              <a:extLst>
                <a:ext uri="{FF2B5EF4-FFF2-40B4-BE49-F238E27FC236}">
                  <a16:creationId xmlns:a16="http://schemas.microsoft.com/office/drawing/2014/main" id="{6863B20C-E9C7-C573-1382-2C56581F9DA3}"/>
                </a:ext>
              </a:extLst>
            </p:cNvPr>
            <p:cNvSpPr txBox="1">
              <a:spLocks/>
            </p:cNvSpPr>
            <p:nvPr/>
          </p:nvSpPr>
          <p:spPr>
            <a:xfrm>
              <a:off x="15282761" y="16665289"/>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6, Building the FE model and perform the simulation to understand the structure dynamics of the example building under excitation [3].  </a:t>
              </a:r>
            </a:p>
          </p:txBody>
        </p:sp>
        <p:grpSp>
          <p:nvGrpSpPr>
            <p:cNvPr id="10" name="Group 9">
              <a:extLst>
                <a:ext uri="{FF2B5EF4-FFF2-40B4-BE49-F238E27FC236}">
                  <a16:creationId xmlns:a16="http://schemas.microsoft.com/office/drawing/2014/main" id="{C8859C24-CDCC-E320-D90F-2A7E559BEE9F}"/>
                </a:ext>
              </a:extLst>
            </p:cNvPr>
            <p:cNvGrpSpPr/>
            <p:nvPr/>
          </p:nvGrpSpPr>
          <p:grpSpPr>
            <a:xfrm>
              <a:off x="15314119" y="8528385"/>
              <a:ext cx="12210823" cy="7991093"/>
              <a:chOff x="14882071" y="8024329"/>
              <a:chExt cx="12210823" cy="7991093"/>
            </a:xfrm>
          </p:grpSpPr>
          <p:pic>
            <p:nvPicPr>
              <p:cNvPr id="16" name="Graphic 15">
                <a:extLst>
                  <a:ext uri="{FF2B5EF4-FFF2-40B4-BE49-F238E27FC236}">
                    <a16:creationId xmlns:a16="http://schemas.microsoft.com/office/drawing/2014/main" id="{2602AD3B-94AF-0952-D55F-167B01E8F759}"/>
                  </a:ext>
                </a:extLst>
              </p:cNvPr>
              <p:cNvPicPr>
                <a:picLocks noChangeAspect="1"/>
              </p:cNvPicPr>
              <p:nvPr/>
            </p:nvPicPr>
            <p:blipFill>
              <a:blip r:embed="rId5">
                <a:extLst>
                  <a:ext uri="{96DAC541-7B7A-43D3-8B79-37D633B846F1}">
                    <asvg:svgBlip xmlns:asvg="http://schemas.microsoft.com/office/drawing/2016/SVG/main" r:embed="rId6"/>
                  </a:ext>
                </a:extLst>
              </a:blip>
              <a:srcRect l="8416" t="4421" r="9920" b="14140"/>
              <a:stretch/>
            </p:blipFill>
            <p:spPr>
              <a:xfrm>
                <a:off x="20467337" y="8024329"/>
                <a:ext cx="6408712" cy="4922762"/>
              </a:xfrm>
              <a:prstGeom prst="rect">
                <a:avLst/>
              </a:prstGeom>
            </p:spPr>
          </p:pic>
          <p:pic>
            <p:nvPicPr>
              <p:cNvPr id="23" name="Picture 2" descr="Ansys (Software) – Wikipedia">
                <a:extLst>
                  <a:ext uri="{FF2B5EF4-FFF2-40B4-BE49-F238E27FC236}">
                    <a16:creationId xmlns:a16="http://schemas.microsoft.com/office/drawing/2014/main" id="{135C8520-6534-59B9-5188-B6A873ADFC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5683" y="14826565"/>
                <a:ext cx="3579363" cy="115696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C8E7D97-971A-A9E5-D608-E9444BB9339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209"/>
              <a:stretch/>
            </p:blipFill>
            <p:spPr>
              <a:xfrm>
                <a:off x="21871386" y="11882276"/>
                <a:ext cx="5168702" cy="4133146"/>
              </a:xfrm>
              <a:prstGeom prst="rect">
                <a:avLst/>
              </a:prstGeom>
            </p:spPr>
          </p:pic>
          <p:pic>
            <p:nvPicPr>
              <p:cNvPr id="17" name="Picture 6" descr="Taufkirchen geothermal power plant">
                <a:extLst>
                  <a:ext uri="{FF2B5EF4-FFF2-40B4-BE49-F238E27FC236}">
                    <a16:creationId xmlns:a16="http://schemas.microsoft.com/office/drawing/2014/main" id="{A823259E-5C3F-B341-6F11-17E4D7E604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937"/>
              <a:stretch/>
            </p:blipFill>
            <p:spPr bwMode="auto">
              <a:xfrm>
                <a:off x="14882071" y="8891425"/>
                <a:ext cx="6093190" cy="5661206"/>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281485-1F69-01BF-8F47-857BC55F57D8}"/>
                  </a:ext>
                </a:extLst>
              </p:cNvPr>
              <p:cNvSpPr/>
              <p:nvPr/>
            </p:nvSpPr>
            <p:spPr>
              <a:xfrm>
                <a:off x="21871386" y="11882276"/>
                <a:ext cx="5221508" cy="412180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1" name="Picture 20" descr="A screenshot of a computer graphics&#10;&#10;Description automatically generated">
            <a:extLst>
              <a:ext uri="{FF2B5EF4-FFF2-40B4-BE49-F238E27FC236}">
                <a16:creationId xmlns:a16="http://schemas.microsoft.com/office/drawing/2014/main" id="{E430A73B-16E9-2727-426E-8CD77AFF6A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02904" y="12547699"/>
            <a:ext cx="13203694" cy="9285524"/>
          </a:xfrm>
          <a:prstGeom prst="rect">
            <a:avLst/>
          </a:prstGeom>
        </p:spPr>
      </p:pic>
      <p:pic>
        <p:nvPicPr>
          <p:cNvPr id="32" name="Picture 31">
            <a:extLst>
              <a:ext uri="{FF2B5EF4-FFF2-40B4-BE49-F238E27FC236}">
                <a16:creationId xmlns:a16="http://schemas.microsoft.com/office/drawing/2014/main" id="{A9D305DF-BD43-5AB1-23E5-B7E2834F00D3}"/>
              </a:ext>
            </a:extLst>
          </p:cNvPr>
          <p:cNvPicPr>
            <a:picLocks noChangeAspect="1"/>
          </p:cNvPicPr>
          <p:nvPr/>
        </p:nvPicPr>
        <p:blipFill>
          <a:blip r:embed="rId12"/>
          <a:stretch>
            <a:fillRect/>
          </a:stretch>
        </p:blipFill>
        <p:spPr>
          <a:xfrm>
            <a:off x="8713344" y="27741387"/>
            <a:ext cx="1268724" cy="1631216"/>
          </a:xfrm>
          <a:prstGeom prst="rect">
            <a:avLst/>
          </a:prstGeom>
        </p:spPr>
      </p:pic>
      <p:pic>
        <p:nvPicPr>
          <p:cNvPr id="34" name="Picture 33">
            <a:extLst>
              <a:ext uri="{FF2B5EF4-FFF2-40B4-BE49-F238E27FC236}">
                <a16:creationId xmlns:a16="http://schemas.microsoft.com/office/drawing/2014/main" id="{B7E129FC-BEF0-F5D4-17D3-F639FF35364C}"/>
              </a:ext>
            </a:extLst>
          </p:cNvPr>
          <p:cNvPicPr>
            <a:picLocks noChangeAspect="1"/>
          </p:cNvPicPr>
          <p:nvPr/>
        </p:nvPicPr>
        <p:blipFill>
          <a:blip r:embed="rId13"/>
          <a:stretch>
            <a:fillRect/>
          </a:stretch>
        </p:blipFill>
        <p:spPr>
          <a:xfrm>
            <a:off x="15495336" y="27741387"/>
            <a:ext cx="1268724" cy="1631216"/>
          </a:xfrm>
          <a:prstGeom prst="rect">
            <a:avLst/>
          </a:prstGeom>
        </p:spPr>
      </p:pic>
      <p:pic>
        <p:nvPicPr>
          <p:cNvPr id="1036" name="Picture 12">
            <a:extLst>
              <a:ext uri="{FF2B5EF4-FFF2-40B4-BE49-F238E27FC236}">
                <a16:creationId xmlns:a16="http://schemas.microsoft.com/office/drawing/2014/main" id="{BF14CC8E-C400-D23D-4816-9CFEC04F69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1078FDF8-37C0-A0D6-EF31-403C7E502AC4}"/>
              </a:ext>
            </a:extLst>
          </p:cNvPr>
          <p:cNvCxnSpPr>
            <a:cxnSpLocks/>
          </p:cNvCxnSpPr>
          <p:nvPr/>
        </p:nvCxnSpPr>
        <p:spPr>
          <a:xfrm>
            <a:off x="14923542" y="24429019"/>
            <a:ext cx="7434895" cy="0"/>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06D649-61AD-C70C-432E-BE53D550210A}"/>
              </a:ext>
            </a:extLst>
          </p:cNvPr>
          <p:cNvCxnSpPr>
            <a:cxnSpLocks/>
          </p:cNvCxnSpPr>
          <p:nvPr/>
        </p:nvCxnSpPr>
        <p:spPr>
          <a:xfrm>
            <a:off x="28361368" y="23204883"/>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Textplatzhalter 17">
            <a:extLst>
              <a:ext uri="{FF2B5EF4-FFF2-40B4-BE49-F238E27FC236}">
                <a16:creationId xmlns:a16="http://schemas.microsoft.com/office/drawing/2014/main" id="{00FC7AE1-C32E-F56D-659F-651174C7A5E6}"/>
              </a:ext>
            </a:extLst>
          </p:cNvPr>
          <p:cNvSpPr>
            <a:spLocks noGrp="1"/>
          </p:cNvSpPr>
          <p:nvPr>
            <p:ph type="body" sz="quarter" idx="17"/>
          </p:nvPr>
        </p:nvSpPr>
        <p:spPr>
          <a:xfrm>
            <a:off x="1655999" y="18200945"/>
            <a:ext cx="12025336" cy="244197"/>
          </a:xfrm>
        </p:spPr>
        <p:txBody>
          <a:bodyPr/>
          <a:lstStyle/>
          <a:p>
            <a:r>
              <a:rPr lang="en-US" dirty="0"/>
              <a:t>Fig 5, FRFs obtained by hammer testing using EMA technique, N = 13 (left), and the mean FRF with the 95% confidence range (right) </a:t>
            </a:r>
          </a:p>
        </p:txBody>
      </p:sp>
      <p:sp>
        <p:nvSpPr>
          <p:cNvPr id="40" name="TextBox 39">
            <a:extLst>
              <a:ext uri="{FF2B5EF4-FFF2-40B4-BE49-F238E27FC236}">
                <a16:creationId xmlns:a16="http://schemas.microsoft.com/office/drawing/2014/main" id="{F4A21624-034A-EF9C-1C23-4349B360F50C}"/>
              </a:ext>
            </a:extLst>
          </p:cNvPr>
          <p:cNvSpPr txBox="1"/>
          <p:nvPr/>
        </p:nvSpPr>
        <p:spPr>
          <a:xfrm>
            <a:off x="22474709" y="12601693"/>
            <a:ext cx="2153154"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Simulation</a:t>
            </a:r>
          </a:p>
        </p:txBody>
      </p:sp>
      <p:sp>
        <p:nvSpPr>
          <p:cNvPr id="41" name="TextBox 40">
            <a:extLst>
              <a:ext uri="{FF2B5EF4-FFF2-40B4-BE49-F238E27FC236}">
                <a16:creationId xmlns:a16="http://schemas.microsoft.com/office/drawing/2014/main" id="{CCDD337B-1FC9-0167-967C-BF75DE5A072E}"/>
              </a:ext>
            </a:extLst>
          </p:cNvPr>
          <p:cNvSpPr txBox="1"/>
          <p:nvPr/>
        </p:nvSpPr>
        <p:spPr>
          <a:xfrm>
            <a:off x="20347092" y="8587259"/>
            <a:ext cx="1896673"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FE Model</a:t>
            </a:r>
          </a:p>
        </p:txBody>
      </p:sp>
      <p:sp>
        <p:nvSpPr>
          <p:cNvPr id="43" name="TextBox 42">
            <a:extLst>
              <a:ext uri="{FF2B5EF4-FFF2-40B4-BE49-F238E27FC236}">
                <a16:creationId xmlns:a16="http://schemas.microsoft.com/office/drawing/2014/main" id="{A7AC353A-4405-5359-D14C-56BBD7264F89}"/>
              </a:ext>
            </a:extLst>
          </p:cNvPr>
          <p:cNvSpPr txBox="1"/>
          <p:nvPr/>
        </p:nvSpPr>
        <p:spPr>
          <a:xfrm>
            <a:off x="15279054" y="9483711"/>
            <a:ext cx="3203890" cy="461665"/>
          </a:xfrm>
          <a:prstGeom prst="rect">
            <a:avLst/>
          </a:prstGeom>
          <a:noFill/>
        </p:spPr>
        <p:txBody>
          <a:bodyPr wrap="square">
            <a:spAutoFit/>
          </a:bodyPr>
          <a:lstStyle/>
          <a:p>
            <a:r>
              <a:rPr lang="en-US" sz="1200" dirty="0"/>
              <a:t>https://www.tiefegeothermie.de/news/ertuechtigung-der-geothermiebohrungen-taufkirchen</a:t>
            </a:r>
          </a:p>
        </p:txBody>
      </p:sp>
      <p:sp>
        <p:nvSpPr>
          <p:cNvPr id="46" name="TextBox 45">
            <a:extLst>
              <a:ext uri="{FF2B5EF4-FFF2-40B4-BE49-F238E27FC236}">
                <a16:creationId xmlns:a16="http://schemas.microsoft.com/office/drawing/2014/main" id="{F3880D8D-FDB0-D616-0999-DB1945463CC7}"/>
              </a:ext>
            </a:extLst>
          </p:cNvPr>
          <p:cNvSpPr txBox="1"/>
          <p:nvPr/>
        </p:nvSpPr>
        <p:spPr>
          <a:xfrm>
            <a:off x="28965101" y="21888043"/>
            <a:ext cx="12182897"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Fig 7, Schematic diagram of building surrogate model. With the help of the surrogate model,  the researcher can compute the representative result for the problem without time-consumed simulation and accelerate the process of further risk assessment [4] .   </a:t>
            </a:r>
            <a:r>
              <a:rPr lang="zh-TW"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p>
        </p:txBody>
      </p:sp>
      <p:sp>
        <p:nvSpPr>
          <p:cNvPr id="49" name="TextBox 48">
            <a:extLst>
              <a:ext uri="{FF2B5EF4-FFF2-40B4-BE49-F238E27FC236}">
                <a16:creationId xmlns:a16="http://schemas.microsoft.com/office/drawing/2014/main" id="{93F0F786-401C-D3A5-B19A-F3A7DE414646}"/>
              </a:ext>
            </a:extLst>
          </p:cNvPr>
          <p:cNvSpPr txBox="1"/>
          <p:nvPr/>
        </p:nvSpPr>
        <p:spPr>
          <a:xfrm>
            <a:off x="28375798" y="23423863"/>
            <a:ext cx="12830664" cy="3416320"/>
          </a:xfrm>
          <a:prstGeom prst="rect">
            <a:avLst/>
          </a:prstGeom>
          <a:noFill/>
        </p:spPr>
        <p:txBody>
          <a:bodyPr wrap="square">
            <a:spAutoFit/>
          </a:bodyPr>
          <a:lstStyle/>
          <a:p>
            <a:pPr algn="l">
              <a:lnSpc>
                <a:spcPct val="100000"/>
              </a:lnSpc>
            </a:pPr>
            <a:r>
              <a:rPr lang="en-US" sz="1800" b="0" i="0" u="none" strike="noStrike" baseline="0" dirty="0">
                <a:latin typeface="Arial" panose="020B0604020202020204" pitchFamily="34" charset="0"/>
                <a:cs typeface="Arial" panose="020B0604020202020204" pitchFamily="34" charset="0"/>
              </a:rPr>
              <a:t>[1] </a:t>
            </a:r>
            <a:r>
              <a:rPr lang="en-US" sz="1800" b="0" i="0" u="none" strike="noStrike" baseline="0" dirty="0" err="1">
                <a:latin typeface="Arial" panose="020B0604020202020204" pitchFamily="34" charset="0"/>
                <a:cs typeface="Arial" panose="020B0604020202020204" pitchFamily="34" charset="0"/>
              </a:rPr>
              <a:t>Küperkoch</a:t>
            </a:r>
            <a:r>
              <a:rPr lang="en-US" sz="1800" b="0" i="0" u="none" strike="noStrike" baseline="0" dirty="0">
                <a:latin typeface="Arial" panose="020B0604020202020204" pitchFamily="34" charset="0"/>
                <a:cs typeface="Arial" panose="020B0604020202020204" pitchFamily="34" charset="0"/>
              </a:rPr>
              <a:t>, L ; </a:t>
            </a:r>
            <a:r>
              <a:rPr lang="en-US" sz="1800" b="0" i="0" u="none" strike="noStrike" baseline="0" dirty="0" err="1">
                <a:latin typeface="Arial" panose="020B0604020202020204" pitchFamily="34" charset="0"/>
                <a:cs typeface="Arial" panose="020B0604020202020204" pitchFamily="34" charset="0"/>
              </a:rPr>
              <a:t>Olbert</a:t>
            </a:r>
            <a:r>
              <a:rPr lang="en-US" sz="1800" b="0" i="0" u="none" strike="noStrike" baseline="0" dirty="0">
                <a:latin typeface="Arial" panose="020B0604020202020204" pitchFamily="34" charset="0"/>
                <a:cs typeface="Arial" panose="020B0604020202020204" pitchFamily="34" charset="0"/>
              </a:rPr>
              <a:t>, K ; Meier, T: Long-term monitoring of induced seismicity at the </a:t>
            </a:r>
            <a:r>
              <a:rPr lang="en-US" sz="1800" b="0" i="0" u="none" strike="noStrike" baseline="0" dirty="0" err="1">
                <a:latin typeface="Arial" panose="020B0604020202020204" pitchFamily="34" charset="0"/>
                <a:cs typeface="Arial" panose="020B0604020202020204" pitchFamily="34" charset="0"/>
              </a:rPr>
              <a:t>Insheim</a:t>
            </a:r>
            <a:r>
              <a:rPr lang="en-US" sz="1800" b="0" i="0" u="none" strike="noStrike" baseline="0" dirty="0">
                <a:latin typeface="Arial" panose="020B0604020202020204" pitchFamily="34" charset="0"/>
                <a:cs typeface="Arial" panose="020B0604020202020204" pitchFamily="34" charset="0"/>
              </a:rPr>
              <a:t> geothermal site, Germany. In: </a:t>
            </a:r>
            <a:r>
              <a:rPr lang="en-US" sz="1800" b="0" i="1" u="none" strike="noStrike" baseline="0" dirty="0">
                <a:latin typeface="Arial" panose="020B0604020202020204" pitchFamily="34" charset="0"/>
                <a:cs typeface="Arial" panose="020B0604020202020204" pitchFamily="34" charset="0"/>
              </a:rPr>
              <a:t>Bulletin of the Seismological Society of America </a:t>
            </a:r>
            <a:r>
              <a:rPr lang="en-US" sz="1800" b="0" i="0" u="none" strike="noStrike" baseline="0" dirty="0">
                <a:latin typeface="Arial" panose="020B0604020202020204" pitchFamily="34" charset="0"/>
                <a:cs typeface="Arial" panose="020B0604020202020204" pitchFamily="34" charset="0"/>
              </a:rPr>
              <a:t>108 (2018), Nr. 6, p. 3668–3683.</a:t>
            </a:r>
          </a:p>
          <a:p>
            <a:pPr algn="l">
              <a:lnSpc>
                <a:spcPct val="100000"/>
              </a:lnSpc>
            </a:pPr>
            <a:endParaRPr lang="en-US" sz="1800" b="0" i="0" u="none" strike="noStrike" baseline="0" dirty="0">
              <a:latin typeface="Arial" panose="020B0604020202020204" pitchFamily="34" charset="0"/>
              <a:cs typeface="Arial" panose="020B0604020202020204" pitchFamily="34" charset="0"/>
            </a:endParaRPr>
          </a:p>
          <a:p>
            <a:pPr algn="l">
              <a:lnSpc>
                <a:spcPct val="100000"/>
              </a:lnSpc>
            </a:pPr>
            <a:r>
              <a:rPr lang="en-US" sz="1800" dirty="0">
                <a:latin typeface="Arial" panose="020B0604020202020204" pitchFamily="34" charset="0"/>
                <a:cs typeface="Arial" panose="020B0604020202020204" pitchFamily="34" charset="0"/>
              </a:rPr>
              <a:t>[2] </a:t>
            </a:r>
            <a:r>
              <a:rPr lang="en-US" sz="1800" b="0" i="0" dirty="0" err="1">
                <a:solidFill>
                  <a:srgbClr val="222222"/>
                </a:solidFill>
                <a:effectLst/>
                <a:latin typeface="Arial" panose="020B0604020202020204" pitchFamily="34" charset="0"/>
                <a:cs typeface="Arial" panose="020B0604020202020204" pitchFamily="34" charset="0"/>
              </a:rPr>
              <a:t>Orlowitz</a:t>
            </a:r>
            <a:r>
              <a:rPr lang="en-US" sz="1800" b="0" i="0" dirty="0">
                <a:solidFill>
                  <a:srgbClr val="222222"/>
                </a:solidFill>
                <a:effectLst/>
                <a:latin typeface="Arial" panose="020B0604020202020204" pitchFamily="34" charset="0"/>
                <a:cs typeface="Arial" panose="020B0604020202020204" pitchFamily="34" charset="0"/>
              </a:rPr>
              <a:t>, E., &amp; Brandt, A. (2017). Comparison of experimental and operational modal analysis on a laboratory test plate. </a:t>
            </a:r>
            <a:r>
              <a:rPr lang="en-US" sz="1800" b="0" i="1" dirty="0">
                <a:solidFill>
                  <a:srgbClr val="222222"/>
                </a:solidFill>
                <a:effectLst/>
                <a:latin typeface="Arial" panose="020B0604020202020204" pitchFamily="34" charset="0"/>
                <a:cs typeface="Arial" panose="020B0604020202020204" pitchFamily="34" charset="0"/>
              </a:rPr>
              <a:t>Measurement</a:t>
            </a:r>
            <a:r>
              <a:rPr lang="en-US" sz="1800" b="0" i="0" dirty="0">
                <a:solidFill>
                  <a:srgbClr val="222222"/>
                </a:solidFill>
                <a:effectLst/>
                <a:latin typeface="Arial" panose="020B0604020202020204" pitchFamily="34" charset="0"/>
                <a:cs typeface="Arial" panose="020B0604020202020204" pitchFamily="34" charset="0"/>
              </a:rPr>
              <a:t>, </a:t>
            </a:r>
            <a:r>
              <a:rPr lang="en-US" sz="1800" b="0" i="1" dirty="0">
                <a:solidFill>
                  <a:srgbClr val="222222"/>
                </a:solidFill>
                <a:effectLst/>
                <a:latin typeface="Arial" panose="020B0604020202020204" pitchFamily="34" charset="0"/>
                <a:cs typeface="Arial" panose="020B0604020202020204" pitchFamily="34" charset="0"/>
              </a:rPr>
              <a:t>102</a:t>
            </a:r>
            <a:r>
              <a:rPr lang="en-US" sz="1800" b="0" i="0" dirty="0">
                <a:solidFill>
                  <a:srgbClr val="222222"/>
                </a:solidFill>
                <a:effectLst/>
                <a:latin typeface="Arial" panose="020B0604020202020204" pitchFamily="34" charset="0"/>
                <a:cs typeface="Arial" panose="020B0604020202020204" pitchFamily="34" charset="0"/>
              </a:rPr>
              <a:t>, 121-130.</a:t>
            </a:r>
          </a:p>
          <a:p>
            <a:pPr algn="l">
              <a:lnSpc>
                <a:spcPct val="100000"/>
              </a:lnSpc>
            </a:pPr>
            <a:endParaRPr lang="en-US" sz="1800" b="0" i="0" dirty="0">
              <a:solidFill>
                <a:srgbClr val="222222"/>
              </a:solidFill>
              <a:effectLst/>
              <a:latin typeface="Arial" panose="020B0604020202020204" pitchFamily="34" charset="0"/>
              <a:cs typeface="Arial" panose="020B0604020202020204" pitchFamily="34" charset="0"/>
            </a:endParaRPr>
          </a:p>
          <a:p>
            <a:pPr algn="l">
              <a:lnSpc>
                <a:spcPct val="100000"/>
              </a:lnSpc>
            </a:pPr>
            <a:r>
              <a:rPr lang="en-US" sz="1800" u="none" strike="noStrike" baseline="0" dirty="0">
                <a:solidFill>
                  <a:srgbClr val="222222"/>
                </a:solidFill>
                <a:latin typeface="Arial" panose="020B0604020202020204" pitchFamily="34" charset="0"/>
                <a:cs typeface="Arial" panose="020B0604020202020204" pitchFamily="34" charset="0"/>
              </a:rPr>
              <a:t>[3] Kao, W.T. (2024). Integrated Parameter Study and Serviceability Assessment of Building Structures under Geothermally Induced Seismicity using Stochastic Polynomial Chaos Expansion [Unpublished master's thesis]. Technical University of Munich.</a:t>
            </a:r>
          </a:p>
          <a:p>
            <a:pPr algn="l">
              <a:lnSpc>
                <a:spcPct val="100000"/>
              </a:lnSpc>
            </a:pPr>
            <a:endParaRPr lang="en-US" sz="1800" u="none" strike="noStrike" baseline="0" dirty="0">
              <a:solidFill>
                <a:srgbClr val="222222"/>
              </a:solidFill>
              <a:latin typeface="Arial" panose="020B0604020202020204" pitchFamily="34" charset="0"/>
              <a:cs typeface="Arial" panose="020B0604020202020204" pitchFamily="34" charset="0"/>
            </a:endParaRPr>
          </a:p>
          <a:p>
            <a:r>
              <a:rPr lang="en-US" sz="1800" dirty="0">
                <a:solidFill>
                  <a:srgbClr val="222222"/>
                </a:solidFill>
                <a:latin typeface="Arial" panose="020B0604020202020204" pitchFamily="34" charset="0"/>
                <a:cs typeface="Arial" panose="020B0604020202020204" pitchFamily="34" charset="0"/>
              </a:rPr>
              <a:t>[4]</a:t>
            </a:r>
            <a:r>
              <a:rPr lang="en-US" sz="1800" dirty="0">
                <a:latin typeface="Arial" panose="020B0604020202020204" pitchFamily="34" charset="0"/>
                <a:cs typeface="Arial" panose="020B0604020202020204" pitchFamily="34" charset="0"/>
              </a:rPr>
              <a:t> </a:t>
            </a:r>
            <a:r>
              <a:rPr lang="en-US" sz="1800" b="0" i="0" dirty="0">
                <a:solidFill>
                  <a:srgbClr val="404040"/>
                </a:solidFill>
                <a:effectLst/>
                <a:latin typeface="Arial" panose="020B0604020202020204" pitchFamily="34" charset="0"/>
                <a:cs typeface="Arial" panose="020B0604020202020204" pitchFamily="34" charset="0"/>
              </a:rPr>
              <a:t>Zou, J., Welch, D. P., </a:t>
            </a:r>
            <a:r>
              <a:rPr lang="en-US" sz="1800" b="0" i="0" dirty="0" err="1">
                <a:solidFill>
                  <a:srgbClr val="404040"/>
                </a:solidFill>
                <a:effectLst/>
                <a:latin typeface="Arial" panose="020B0604020202020204" pitchFamily="34" charset="0"/>
                <a:cs typeface="Arial" panose="020B0604020202020204" pitchFamily="34" charset="0"/>
              </a:rPr>
              <a:t>Zsarnoczay</a:t>
            </a:r>
            <a:r>
              <a:rPr lang="en-US" sz="1800" b="0" i="0" dirty="0">
                <a:solidFill>
                  <a:srgbClr val="404040"/>
                </a:solidFill>
                <a:effectLst/>
                <a:latin typeface="Arial" panose="020B0604020202020204" pitchFamily="34" charset="0"/>
                <a:cs typeface="Arial" panose="020B0604020202020204" pitchFamily="34" charset="0"/>
              </a:rPr>
              <a:t>, A., </a:t>
            </a:r>
            <a:r>
              <a:rPr lang="en-US" sz="1800" b="0" i="0" dirty="0" err="1">
                <a:solidFill>
                  <a:srgbClr val="404040"/>
                </a:solidFill>
                <a:effectLst/>
                <a:latin typeface="Arial" panose="020B0604020202020204" pitchFamily="34" charset="0"/>
                <a:cs typeface="Arial" panose="020B0604020202020204" pitchFamily="34" charset="0"/>
              </a:rPr>
              <a:t>Taflanidis</a:t>
            </a:r>
            <a:r>
              <a:rPr lang="en-US" sz="1800" b="0" i="0" dirty="0">
                <a:solidFill>
                  <a:srgbClr val="404040"/>
                </a:solidFill>
                <a:effectLst/>
                <a:latin typeface="Arial" panose="020B0604020202020204" pitchFamily="34" charset="0"/>
                <a:cs typeface="Arial" panose="020B0604020202020204" pitchFamily="34" charset="0"/>
              </a:rPr>
              <a:t>, A., &amp; </a:t>
            </a:r>
            <a:r>
              <a:rPr lang="en-US" sz="1800" b="0" i="0" dirty="0" err="1">
                <a:solidFill>
                  <a:srgbClr val="404040"/>
                </a:solidFill>
                <a:effectLst/>
                <a:latin typeface="Arial" panose="020B0604020202020204" pitchFamily="34" charset="0"/>
                <a:cs typeface="Arial" panose="020B0604020202020204" pitchFamily="34" charset="0"/>
              </a:rPr>
              <a:t>Deierlein</a:t>
            </a:r>
            <a:r>
              <a:rPr lang="en-US" sz="1800" b="0" i="0" dirty="0">
                <a:solidFill>
                  <a:srgbClr val="404040"/>
                </a:solidFill>
                <a:effectLst/>
                <a:latin typeface="Arial" panose="020B0604020202020204" pitchFamily="34" charset="0"/>
                <a:cs typeface="Arial" panose="020B0604020202020204" pitchFamily="34" charset="0"/>
              </a:rPr>
              <a:t>, G. G. (2020). Surrogate Modeling for the Seismic Response Estimation of Residential Wood Frame Structures.</a:t>
            </a:r>
            <a:endParaRPr lang="en-US" sz="1800" dirty="0">
              <a:latin typeface="Arial" panose="020B0604020202020204" pitchFamily="34" charset="0"/>
              <a:cs typeface="Arial" panose="020B0604020202020204" pitchFamily="34" charset="0"/>
            </a:endParaRPr>
          </a:p>
        </p:txBody>
      </p:sp>
      <p:sp>
        <p:nvSpPr>
          <p:cNvPr id="57" name="Titel 10">
            <a:extLst>
              <a:ext uri="{FF2B5EF4-FFF2-40B4-BE49-F238E27FC236}">
                <a16:creationId xmlns:a16="http://schemas.microsoft.com/office/drawing/2014/main" id="{FDF11690-A0AC-7A5D-60C3-B718C56B4FEB}"/>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9" name="Textplatzhalter 18">
            <a:extLst>
              <a:ext uri="{FF2B5EF4-FFF2-40B4-BE49-F238E27FC236}">
                <a16:creationId xmlns:a16="http://schemas.microsoft.com/office/drawing/2014/main" id="{DAE34D44-A2F7-EA00-886E-4C7C0CF27FA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 Dr. </a:t>
            </a:r>
            <a:r>
              <a:rPr lang="de-DE" sz="6000" dirty="0" err="1"/>
              <a:t>Aditi</a:t>
            </a:r>
            <a:r>
              <a:rPr lang="de-DE" sz="6000" dirty="0"/>
              <a:t> </a:t>
            </a:r>
            <a:r>
              <a:rPr lang="de-DE" sz="6000" dirty="0" err="1"/>
              <a:t>Kumawat</a:t>
            </a:r>
            <a:endParaRPr lang="de-DE" sz="6000" dirty="0"/>
          </a:p>
        </p:txBody>
      </p:sp>
      <p:sp>
        <p:nvSpPr>
          <p:cNvPr id="22" name="Freeform: Shape 21">
            <a:extLst>
              <a:ext uri="{FF2B5EF4-FFF2-40B4-BE49-F238E27FC236}">
                <a16:creationId xmlns:a16="http://schemas.microsoft.com/office/drawing/2014/main" id="{DF74AA6A-AD56-3787-9075-E36BEDD3D655}"/>
              </a:ext>
            </a:extLst>
          </p:cNvPr>
          <p:cNvSpPr/>
          <p:nvPr/>
        </p:nvSpPr>
        <p:spPr>
          <a:xfrm>
            <a:off x="18693281" y="9199801"/>
            <a:ext cx="6983980" cy="4051193"/>
          </a:xfrm>
          <a:custGeom>
            <a:avLst/>
            <a:gdLst>
              <a:gd name="connsiteX0" fmla="*/ 0 w 6983980"/>
              <a:gd name="connsiteY0" fmla="*/ 1226970 h 4051193"/>
              <a:gd name="connsiteX1" fmla="*/ 972274 w 6983980"/>
              <a:gd name="connsiteY1" fmla="*/ 520915 h 4051193"/>
              <a:gd name="connsiteX2" fmla="*/ 2222340 w 6983980"/>
              <a:gd name="connsiteY2" fmla="*/ 57927 h 4051193"/>
              <a:gd name="connsiteX3" fmla="*/ 3321935 w 6983980"/>
              <a:gd name="connsiteY3" fmla="*/ 57927 h 4051193"/>
              <a:gd name="connsiteX4" fmla="*/ 4039565 w 6983980"/>
              <a:gd name="connsiteY4" fmla="*/ 300996 h 4051193"/>
              <a:gd name="connsiteX5" fmla="*/ 5092861 w 6983980"/>
              <a:gd name="connsiteY5" fmla="*/ 972327 h 4051193"/>
              <a:gd name="connsiteX6" fmla="*/ 6007261 w 6983980"/>
              <a:gd name="connsiteY6" fmla="*/ 1296418 h 4051193"/>
              <a:gd name="connsiteX7" fmla="*/ 6840638 w 6983980"/>
              <a:gd name="connsiteY7" fmla="*/ 983902 h 4051193"/>
              <a:gd name="connsiteX8" fmla="*/ 6910087 w 6983980"/>
              <a:gd name="connsiteY8" fmla="*/ 312570 h 4051193"/>
              <a:gd name="connsiteX9" fmla="*/ 6076709 w 6983980"/>
              <a:gd name="connsiteY9" fmla="*/ 54 h 4051193"/>
              <a:gd name="connsiteX10" fmla="*/ 5324355 w 6983980"/>
              <a:gd name="connsiteY10" fmla="*/ 300996 h 4051193"/>
              <a:gd name="connsiteX11" fmla="*/ 5521124 w 6983980"/>
              <a:gd name="connsiteY11" fmla="*/ 1527912 h 4051193"/>
              <a:gd name="connsiteX12" fmla="*/ 5937813 w 6983980"/>
              <a:gd name="connsiteY12" fmla="*/ 2777978 h 4051193"/>
              <a:gd name="connsiteX13" fmla="*/ 6099859 w 6983980"/>
              <a:gd name="connsiteY13" fmla="*/ 3321988 h 4051193"/>
              <a:gd name="connsiteX14" fmla="*/ 6157732 w 6983980"/>
              <a:gd name="connsiteY14" fmla="*/ 4051193 h 4051193"/>
              <a:gd name="connsiteX15" fmla="*/ 6157732 w 6983980"/>
              <a:gd name="connsiteY15" fmla="*/ 4051193 h 405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3980" h="4051193">
                <a:moveTo>
                  <a:pt x="0" y="1226970"/>
                </a:moveTo>
                <a:cubicBezTo>
                  <a:pt x="300942" y="971362"/>
                  <a:pt x="601884" y="715755"/>
                  <a:pt x="972274" y="520915"/>
                </a:cubicBezTo>
                <a:cubicBezTo>
                  <a:pt x="1342664" y="326074"/>
                  <a:pt x="1830730" y="135092"/>
                  <a:pt x="2222340" y="57927"/>
                </a:cubicBezTo>
                <a:cubicBezTo>
                  <a:pt x="2613950" y="-19238"/>
                  <a:pt x="3019064" y="17415"/>
                  <a:pt x="3321935" y="57927"/>
                </a:cubicBezTo>
                <a:cubicBezTo>
                  <a:pt x="3624806" y="98438"/>
                  <a:pt x="3744411" y="148596"/>
                  <a:pt x="4039565" y="300996"/>
                </a:cubicBezTo>
                <a:cubicBezTo>
                  <a:pt x="4334719" y="453396"/>
                  <a:pt x="4764912" y="806423"/>
                  <a:pt x="5092861" y="972327"/>
                </a:cubicBezTo>
                <a:cubicBezTo>
                  <a:pt x="5420810" y="1138231"/>
                  <a:pt x="5715965" y="1294489"/>
                  <a:pt x="6007261" y="1296418"/>
                </a:cubicBezTo>
                <a:cubicBezTo>
                  <a:pt x="6298557" y="1298347"/>
                  <a:pt x="6690167" y="1147877"/>
                  <a:pt x="6840638" y="983902"/>
                </a:cubicBezTo>
                <a:cubicBezTo>
                  <a:pt x="6991109" y="819927"/>
                  <a:pt x="7037408" y="476545"/>
                  <a:pt x="6910087" y="312570"/>
                </a:cubicBezTo>
                <a:cubicBezTo>
                  <a:pt x="6782766" y="148595"/>
                  <a:pt x="6340998" y="1983"/>
                  <a:pt x="6076709" y="54"/>
                </a:cubicBezTo>
                <a:cubicBezTo>
                  <a:pt x="5812420" y="-1875"/>
                  <a:pt x="5416952" y="46353"/>
                  <a:pt x="5324355" y="300996"/>
                </a:cubicBezTo>
                <a:cubicBezTo>
                  <a:pt x="5231758" y="555639"/>
                  <a:pt x="5418881" y="1115082"/>
                  <a:pt x="5521124" y="1527912"/>
                </a:cubicBezTo>
                <a:cubicBezTo>
                  <a:pt x="5623367" y="1940742"/>
                  <a:pt x="5841357" y="2478965"/>
                  <a:pt x="5937813" y="2777978"/>
                </a:cubicBezTo>
                <a:cubicBezTo>
                  <a:pt x="6034269" y="3076991"/>
                  <a:pt x="6063206" y="3109786"/>
                  <a:pt x="6099859" y="3321988"/>
                </a:cubicBezTo>
                <a:cubicBezTo>
                  <a:pt x="6136512" y="3534191"/>
                  <a:pt x="6157732" y="4051193"/>
                  <a:pt x="6157732" y="4051193"/>
                </a:cubicBezTo>
                <a:lnTo>
                  <a:pt x="6157732" y="4051193"/>
                </a:lnTo>
              </a:path>
            </a:pathLst>
          </a:custGeom>
          <a:noFill/>
          <a:ln w="53975">
            <a:solidFill>
              <a:schemeClr val="tx1"/>
            </a:solidFill>
            <a:prstDash val="lgDashDot"/>
            <a:headEnd type="diamond" w="lg" len="lg"/>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C25841F-2C9C-9D0F-9878-9BD0B0D26952}"/>
              </a:ext>
            </a:extLst>
          </p:cNvPr>
          <p:cNvSpPr txBox="1"/>
          <p:nvPr/>
        </p:nvSpPr>
        <p:spPr>
          <a:xfrm>
            <a:off x="24608696" y="8475225"/>
            <a:ext cx="2728632"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Update model</a:t>
            </a:r>
          </a:p>
        </p:txBody>
      </p:sp>
    </p:spTree>
    <p:extLst>
      <p:ext uri="{BB962C8B-B14F-4D97-AF65-F5344CB8AC3E}">
        <p14:creationId xmlns:p14="http://schemas.microsoft.com/office/powerpoint/2010/main" val="69225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4F068C-7A9D-29C1-EF4F-9A2086E4F12C}"/>
              </a:ext>
            </a:extLst>
          </p:cNvPr>
          <p:cNvSpPr/>
          <p:nvPr/>
        </p:nvSpPr>
        <p:spPr>
          <a:xfrm>
            <a:off x="0" y="4554811"/>
            <a:ext cx="42808525" cy="21746416"/>
          </a:xfrm>
          <a:prstGeom prst="rect">
            <a:avLst/>
          </a:prstGeom>
          <a:solidFill>
            <a:schemeClr val="accent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F9FA34E9-9899-4F24-A56A-B4C53521B72C}"/>
              </a:ext>
            </a:extLst>
          </p:cNvPr>
          <p:cNvSpPr>
            <a:spLocks noGrp="1"/>
          </p:cNvSpPr>
          <p:nvPr>
            <p:ph type="title"/>
          </p:nvPr>
        </p:nvSpPr>
        <p:spPr>
          <a:xfrm>
            <a:off x="1486409" y="10040747"/>
            <a:ext cx="39835706" cy="5625159"/>
          </a:xfrm>
        </p:spPr>
        <p:txBody>
          <a:bodyPr/>
          <a:lstStyle/>
          <a:p>
            <a:br>
              <a:rPr lang="de-DE" dirty="0"/>
            </a:br>
            <a:br>
              <a:rPr lang="de-DE" dirty="0"/>
            </a:br>
            <a:r>
              <a:rPr lang="en-US" dirty="0"/>
              <a:t>Thank you for your attention!</a:t>
            </a:r>
          </a:p>
        </p:txBody>
      </p:sp>
      <p:sp>
        <p:nvSpPr>
          <p:cNvPr id="10" name="TextBox 9">
            <a:extLst>
              <a:ext uri="{FF2B5EF4-FFF2-40B4-BE49-F238E27FC236}">
                <a16:creationId xmlns:a16="http://schemas.microsoft.com/office/drawing/2014/main" id="{24ECC2FD-1696-1666-5401-4D4A563F9CAF}"/>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1" name="TextBox 10">
            <a:extLst>
              <a:ext uri="{FF2B5EF4-FFF2-40B4-BE49-F238E27FC236}">
                <a16:creationId xmlns:a16="http://schemas.microsoft.com/office/drawing/2014/main" id="{8D2E3B2A-48D7-05C6-5DCD-FB7E45A45D53}"/>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2" name="TextBox 11">
            <a:extLst>
              <a:ext uri="{FF2B5EF4-FFF2-40B4-BE49-F238E27FC236}">
                <a16:creationId xmlns:a16="http://schemas.microsoft.com/office/drawing/2014/main" id="{A616A3D4-D066-8721-FD74-2D554290C4C7}"/>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3" name="Textfeld 13">
            <a:extLst>
              <a:ext uri="{FF2B5EF4-FFF2-40B4-BE49-F238E27FC236}">
                <a16:creationId xmlns:a16="http://schemas.microsoft.com/office/drawing/2014/main" id="{E1FEF61F-3BFA-77F0-0ECC-CD94E92C789C}"/>
              </a:ext>
            </a:extLst>
          </p:cNvPr>
          <p:cNvSpPr txBox="1"/>
          <p:nvPr/>
        </p:nvSpPr>
        <p:spPr>
          <a:xfrm>
            <a:off x="21908318" y="27929535"/>
            <a:ext cx="19765557" cy="1107996"/>
          </a:xfrm>
          <a:prstGeom prst="rect">
            <a:avLst/>
          </a:prstGeom>
          <a:noFill/>
        </p:spPr>
        <p:txBody>
          <a:bodyPr wrap="square" rtlCol="0">
            <a:spAutoFit/>
          </a:bodyPr>
          <a:lstStyle/>
          <a:p>
            <a:r>
              <a:rPr lang="en-US" sz="6600" dirty="0"/>
              <a:t>MDSI General Assembly, October 24, 2024</a:t>
            </a:r>
          </a:p>
        </p:txBody>
      </p:sp>
      <p:pic>
        <p:nvPicPr>
          <p:cNvPr id="14" name="Picture 13">
            <a:extLst>
              <a:ext uri="{FF2B5EF4-FFF2-40B4-BE49-F238E27FC236}">
                <a16:creationId xmlns:a16="http://schemas.microsoft.com/office/drawing/2014/main" id="{D98D6692-42D7-6D32-BE8E-D1BB07ABDFA2}"/>
              </a:ext>
            </a:extLst>
          </p:cNvPr>
          <p:cNvPicPr>
            <a:picLocks noChangeAspect="1"/>
          </p:cNvPicPr>
          <p:nvPr/>
        </p:nvPicPr>
        <p:blipFill>
          <a:blip r:embed="rId2"/>
          <a:stretch>
            <a:fillRect/>
          </a:stretch>
        </p:blipFill>
        <p:spPr>
          <a:xfrm>
            <a:off x="8713344" y="27741387"/>
            <a:ext cx="1268724" cy="1631216"/>
          </a:xfrm>
          <a:prstGeom prst="rect">
            <a:avLst/>
          </a:prstGeom>
        </p:spPr>
      </p:pic>
      <p:pic>
        <p:nvPicPr>
          <p:cNvPr id="15" name="Picture 14">
            <a:extLst>
              <a:ext uri="{FF2B5EF4-FFF2-40B4-BE49-F238E27FC236}">
                <a16:creationId xmlns:a16="http://schemas.microsoft.com/office/drawing/2014/main" id="{9C550331-EC74-0FEF-22D2-A2834D9B16FC}"/>
              </a:ext>
            </a:extLst>
          </p:cNvPr>
          <p:cNvPicPr>
            <a:picLocks noChangeAspect="1"/>
          </p:cNvPicPr>
          <p:nvPr/>
        </p:nvPicPr>
        <p:blipFill>
          <a:blip r:embed="rId3"/>
          <a:stretch>
            <a:fillRect/>
          </a:stretch>
        </p:blipFill>
        <p:spPr>
          <a:xfrm>
            <a:off x="15495336" y="27741387"/>
            <a:ext cx="1268724" cy="1631216"/>
          </a:xfrm>
          <a:prstGeom prst="rect">
            <a:avLst/>
          </a:prstGeom>
        </p:spPr>
      </p:pic>
      <p:pic>
        <p:nvPicPr>
          <p:cNvPr id="16" name="Picture 12">
            <a:extLst>
              <a:ext uri="{FF2B5EF4-FFF2-40B4-BE49-F238E27FC236}">
                <a16:creationId xmlns:a16="http://schemas.microsoft.com/office/drawing/2014/main" id="{13C4397A-47C9-9875-E27E-C1B208CB9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441907"/>
      </p:ext>
    </p:extLst>
  </p:cSld>
  <p:clrMapOvr>
    <a:masterClrMapping/>
  </p:clrMapOvr>
</p:sld>
</file>

<file path=ppt/theme/theme1.xml><?xml version="1.0" encoding="utf-8"?>
<a:theme xmlns:a="http://schemas.openxmlformats.org/drawingml/2006/main" name="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4BB7E8BC-B900-E14E-8FE3-E4D1B94F8DD7}"/>
    </a:ext>
  </a:extLst>
</a:theme>
</file>

<file path=ppt/theme/theme2.xml><?xml version="1.0" encoding="utf-8"?>
<a:theme xmlns:a="http://schemas.openxmlformats.org/drawingml/2006/main" name="1_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09745A7D-C134-4246-A994-32BDC906B9D3}"/>
    </a:ext>
  </a:extLst>
</a:theme>
</file>

<file path=ppt/theme/theme3.xml><?xml version="1.0" encoding="utf-8"?>
<a:theme xmlns:a="http://schemas.openxmlformats.org/drawingml/2006/main" name="Logo und Ein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995E0D00-599C-A746-B68A-50B1E3966817}"/>
    </a:ext>
  </a:ext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Logo und Dreizeiler</Template>
  <TotalTime>0</TotalTime>
  <Words>3592</Words>
  <Application>Microsoft Office PowerPoint</Application>
  <PresentationFormat>Custom</PresentationFormat>
  <Paragraphs>372</Paragraphs>
  <Slides>12</Slides>
  <Notes>3</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12</vt:i4>
      </vt:variant>
    </vt:vector>
  </HeadingPairs>
  <TitlesOfParts>
    <vt:vector size="17" baseType="lpstr">
      <vt:lpstr>Arial</vt:lpstr>
      <vt:lpstr>Calibri</vt:lpstr>
      <vt:lpstr>Logo und Dreizeiler</vt:lpstr>
      <vt:lpstr>1_Logo und Dreizeiler</vt:lpstr>
      <vt:lpstr>Logo und Einzeiler</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  Thank you for your attention!</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 1 läuft über gesamte Papierbreite</dc:title>
  <dc:creator>Ricardo Acevedo</dc:creator>
  <dc:description>Rechteinhaber: Technische Universität München, https://www.tum.de_x000d_
Gestaltung: ediundsepp Gestaltungsgesellschaft, München, http://www.ediundsepp.de_x000d_
Technische Umsetzung: eWorks GmbH, Frankfurt am Main, http://www.eworks.de</dc:description>
  <cp:lastModifiedBy>Wei-Teng Kao</cp:lastModifiedBy>
  <cp:revision>48</cp:revision>
  <dcterms:created xsi:type="dcterms:W3CDTF">2022-07-26T08:22:55Z</dcterms:created>
  <dcterms:modified xsi:type="dcterms:W3CDTF">2024-09-16T13:07:32Z</dcterms:modified>
</cp:coreProperties>
</file>